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65" r:id="rId2"/>
    <p:sldId id="549" r:id="rId3"/>
    <p:sldId id="557" r:id="rId4"/>
    <p:sldId id="558" r:id="rId5"/>
    <p:sldId id="578" r:id="rId6"/>
    <p:sldId id="579" r:id="rId7"/>
    <p:sldId id="561" r:id="rId8"/>
    <p:sldId id="565" r:id="rId9"/>
    <p:sldId id="566" r:id="rId10"/>
    <p:sldId id="260" r:id="rId11"/>
    <p:sldId id="596" r:id="rId12"/>
    <p:sldId id="593" r:id="rId13"/>
    <p:sldId id="597" r:id="rId14"/>
    <p:sldId id="262" r:id="rId15"/>
    <p:sldId id="598" r:id="rId16"/>
    <p:sldId id="594" r:id="rId17"/>
    <p:sldId id="599" r:id="rId18"/>
    <p:sldId id="263" r:id="rId19"/>
    <p:sldId id="600" r:id="rId20"/>
    <p:sldId id="601" r:id="rId21"/>
    <p:sldId id="595" r:id="rId22"/>
    <p:sldId id="267" r:id="rId23"/>
    <p:sldId id="580" r:id="rId24"/>
    <p:sldId id="547" r:id="rId25"/>
    <p:sldId id="581" r:id="rId26"/>
    <p:sldId id="264" r:id="rId27"/>
    <p:sldId id="577" r:id="rId28"/>
    <p:sldId id="56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15"/>
    <p:restoredTop sz="69967"/>
  </p:normalViewPr>
  <p:slideViewPr>
    <p:cSldViewPr snapToGrid="0" snapToObjects="1">
      <p:cViewPr varScale="1">
        <p:scale>
          <a:sx n="145" d="100"/>
          <a:sy n="145" d="100"/>
        </p:scale>
        <p:origin x="20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5BD3C9-261B-844C-8713-F84B31F112A9}" type="datetimeFigureOut">
              <a:rPr lang="en-US" smtClean="0"/>
              <a:t>7/12/21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BF0530-8FFA-B64C-9A1A-E1928636B235}" type="slidenum">
              <a:rPr lang="en-US" smtClean="0"/>
              <a:t>‹#›</a:t>
            </a:fld>
            <a:endParaRPr lang="en-US"/>
          </a:p>
        </p:txBody>
      </p:sp>
    </p:spTree>
    <p:extLst>
      <p:ext uri="{BB962C8B-B14F-4D97-AF65-F5344CB8AC3E}">
        <p14:creationId xmlns:p14="http://schemas.microsoft.com/office/powerpoint/2010/main" val="2304905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terrestrial biosphere models, which are the land surface component of Earth system models, predict leaf-level photosynthesis via this diagram</a:t>
            </a:r>
          </a:p>
          <a:p>
            <a:endParaRPr lang="en-US" dirty="0"/>
          </a:p>
          <a:p>
            <a:r>
              <a:rPr lang="en-US" dirty="0"/>
              <a:t>Terrestrial biosphere models commonly predict leaf-level photosynthesis via relationships between leaf nutrient content and photosynthetic capacity.</a:t>
            </a:r>
          </a:p>
          <a:p>
            <a:endParaRPr lang="en-US" dirty="0"/>
          </a:p>
          <a:p>
            <a:r>
              <a:rPr lang="en-US" dirty="0"/>
              <a:t>However, leaf nutrient content is often predicted by soil resource availability,</a:t>
            </a:r>
          </a:p>
          <a:p>
            <a:endParaRPr lang="en-US" dirty="0"/>
          </a:p>
          <a:p>
            <a:r>
              <a:rPr lang="en-US" dirty="0"/>
              <a:t>Which means that TBMs indirectly predict photosynthetic capacity and leaf-level photosynthesis from soil resource availability</a:t>
            </a:r>
          </a:p>
          <a:p>
            <a:endParaRPr lang="en-US" dirty="0"/>
          </a:p>
          <a:p>
            <a:endParaRPr lang="en-US" dirty="0"/>
          </a:p>
          <a:p>
            <a:r>
              <a:rPr lang="en-US" dirty="0"/>
              <a:t>Soil resource -&gt; leaf nutrient content (</a:t>
            </a:r>
            <a:r>
              <a:rPr lang="en-US" dirty="0" err="1"/>
              <a:t>Firn</a:t>
            </a:r>
            <a:r>
              <a:rPr lang="en-US" dirty="0"/>
              <a:t> et al. 2019): </a:t>
            </a:r>
            <a:r>
              <a:rPr lang="en-US" dirty="0" err="1"/>
              <a:t>NutNet</a:t>
            </a:r>
            <a:r>
              <a:rPr lang="en-US" dirty="0"/>
              <a:t> meeting July 2021</a:t>
            </a:r>
          </a:p>
          <a:p>
            <a:endParaRPr lang="en-US" dirty="0"/>
          </a:p>
          <a:p>
            <a:endParaRPr lang="en-US" dirty="0"/>
          </a:p>
          <a:p>
            <a:r>
              <a:rPr lang="en-US" dirty="0"/>
              <a:t>Set up differently (options)</a:t>
            </a:r>
          </a:p>
          <a:p>
            <a:r>
              <a:rPr lang="en-US" dirty="0"/>
              <a:t>We don't really have a good grasp of what leaves are doing (we don't have photosynthetic data in the field)</a:t>
            </a:r>
          </a:p>
          <a:p>
            <a:endParaRPr lang="en-US" dirty="0"/>
          </a:p>
          <a:p>
            <a:r>
              <a:rPr lang="en-US" dirty="0"/>
              <a:t>A few meta-analyses, but not a ton of data (photosynthesis)</a:t>
            </a:r>
          </a:p>
          <a:p>
            <a:endParaRPr lang="en-US" dirty="0"/>
          </a:p>
          <a:p>
            <a:r>
              <a:rPr lang="en-US" dirty="0"/>
              <a:t>Add extra bit about when and where it might be better to do what option (option 1: dry system); (option 2: open canopy vs. closed canopy)</a:t>
            </a:r>
          </a:p>
        </p:txBody>
      </p:sp>
      <p:sp>
        <p:nvSpPr>
          <p:cNvPr id="4" name="Slide Number Placeholder 3"/>
          <p:cNvSpPr>
            <a:spLocks noGrp="1"/>
          </p:cNvSpPr>
          <p:nvPr>
            <p:ph type="sldNum" sz="quarter" idx="5"/>
          </p:nvPr>
        </p:nvSpPr>
        <p:spPr/>
        <p:txBody>
          <a:bodyPr/>
          <a:lstStyle/>
          <a:p>
            <a:fld id="{5244E996-A8DB-CE40-87C4-176C80B5D0D6}" type="slidenum">
              <a:rPr lang="en-US" smtClean="0"/>
              <a:t>2</a:t>
            </a:fld>
            <a:endParaRPr lang="en-US"/>
          </a:p>
        </p:txBody>
      </p:sp>
    </p:spTree>
    <p:extLst>
      <p:ext uri="{BB962C8B-B14F-4D97-AF65-F5344CB8AC3E}">
        <p14:creationId xmlns:p14="http://schemas.microsoft.com/office/powerpoint/2010/main" val="1800823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11</a:t>
            </a:fld>
            <a:endParaRPr lang="en-US"/>
          </a:p>
        </p:txBody>
      </p:sp>
    </p:spTree>
    <p:extLst>
      <p:ext uri="{BB962C8B-B14F-4D97-AF65-F5344CB8AC3E}">
        <p14:creationId xmlns:p14="http://schemas.microsoft.com/office/powerpoint/2010/main" val="2230355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increases with leaf nitrogen per unit leaf area corresponded with an increase in photosynthetic nitrogen-use efficiency</a:t>
            </a:r>
          </a:p>
          <a:p>
            <a:endParaRPr lang="en-US" dirty="0"/>
          </a:p>
          <a:p>
            <a:r>
              <a:rPr lang="en-US" dirty="0"/>
              <a:t>However, this did not correspond with a change in intrinsic water-use efficiency</a:t>
            </a:r>
          </a:p>
          <a:p>
            <a:endParaRPr lang="en-US" dirty="0"/>
          </a:p>
          <a:p>
            <a:r>
              <a:rPr lang="en-US" dirty="0"/>
              <a:t>Put in hypothesized pattern before revealing figure</a:t>
            </a:r>
          </a:p>
        </p:txBody>
      </p:sp>
      <p:sp>
        <p:nvSpPr>
          <p:cNvPr id="4" name="Slide Number Placeholder 3"/>
          <p:cNvSpPr>
            <a:spLocks noGrp="1"/>
          </p:cNvSpPr>
          <p:nvPr>
            <p:ph type="sldNum" sz="quarter" idx="5"/>
          </p:nvPr>
        </p:nvSpPr>
        <p:spPr/>
        <p:txBody>
          <a:bodyPr/>
          <a:lstStyle/>
          <a:p>
            <a:fld id="{10BF0530-8FFA-B64C-9A1A-E1928636B235}" type="slidenum">
              <a:rPr lang="en-US" smtClean="0"/>
              <a:t>14</a:t>
            </a:fld>
            <a:endParaRPr lang="en-US"/>
          </a:p>
        </p:txBody>
      </p:sp>
    </p:spTree>
    <p:extLst>
      <p:ext uri="{BB962C8B-B14F-4D97-AF65-F5344CB8AC3E}">
        <p14:creationId xmlns:p14="http://schemas.microsoft.com/office/powerpoint/2010/main" val="1046429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increases with leaf nitrogen per unit leaf area corresponded with an increase in photosynthetic nitrogen-use efficiency</a:t>
            </a:r>
          </a:p>
          <a:p>
            <a:endParaRPr lang="en-US" dirty="0"/>
          </a:p>
          <a:p>
            <a:r>
              <a:rPr lang="en-US" dirty="0"/>
              <a:t>However, this did not correspond with a change in intrinsic water-use efficiency</a:t>
            </a:r>
          </a:p>
          <a:p>
            <a:endParaRPr lang="en-US" dirty="0"/>
          </a:p>
          <a:p>
            <a:r>
              <a:rPr lang="en-US" dirty="0"/>
              <a:t>Put in hypothesized pattern before revealing figure</a:t>
            </a:r>
          </a:p>
        </p:txBody>
      </p:sp>
      <p:sp>
        <p:nvSpPr>
          <p:cNvPr id="4" name="Slide Number Placeholder 3"/>
          <p:cNvSpPr>
            <a:spLocks noGrp="1"/>
          </p:cNvSpPr>
          <p:nvPr>
            <p:ph type="sldNum" sz="quarter" idx="5"/>
          </p:nvPr>
        </p:nvSpPr>
        <p:spPr/>
        <p:txBody>
          <a:bodyPr/>
          <a:lstStyle/>
          <a:p>
            <a:fld id="{10BF0530-8FFA-B64C-9A1A-E1928636B235}" type="slidenum">
              <a:rPr lang="en-US" smtClean="0"/>
              <a:t>15</a:t>
            </a:fld>
            <a:endParaRPr lang="en-US"/>
          </a:p>
        </p:txBody>
      </p:sp>
    </p:spTree>
    <p:extLst>
      <p:ext uri="{BB962C8B-B14F-4D97-AF65-F5344CB8AC3E}">
        <p14:creationId xmlns:p14="http://schemas.microsoft.com/office/powerpoint/2010/main" val="2016174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increases with leaf nitrogen per unit leaf area corresponded with an increase in photosynthetic nitrogen-use efficiency</a:t>
            </a:r>
          </a:p>
          <a:p>
            <a:endParaRPr lang="en-US" dirty="0"/>
          </a:p>
          <a:p>
            <a:r>
              <a:rPr lang="en-US" dirty="0"/>
              <a:t>However, this did not correspond with a change in intrinsic water-use efficiency</a:t>
            </a:r>
          </a:p>
          <a:p>
            <a:endParaRPr lang="en-US" dirty="0"/>
          </a:p>
          <a:p>
            <a:r>
              <a:rPr lang="en-US" dirty="0"/>
              <a:t>Put in hypothesized pattern before revealing figure</a:t>
            </a:r>
          </a:p>
        </p:txBody>
      </p:sp>
      <p:sp>
        <p:nvSpPr>
          <p:cNvPr id="4" name="Slide Number Placeholder 3"/>
          <p:cNvSpPr>
            <a:spLocks noGrp="1"/>
          </p:cNvSpPr>
          <p:nvPr>
            <p:ph type="sldNum" sz="quarter" idx="5"/>
          </p:nvPr>
        </p:nvSpPr>
        <p:spPr/>
        <p:txBody>
          <a:bodyPr/>
          <a:lstStyle/>
          <a:p>
            <a:fld id="{10BF0530-8FFA-B64C-9A1A-E1928636B235}" type="slidenum">
              <a:rPr lang="en-US" smtClean="0"/>
              <a:t>16</a:t>
            </a:fld>
            <a:endParaRPr lang="en-US"/>
          </a:p>
        </p:txBody>
      </p:sp>
    </p:spTree>
    <p:extLst>
      <p:ext uri="{BB962C8B-B14F-4D97-AF65-F5344CB8AC3E}">
        <p14:creationId xmlns:p14="http://schemas.microsoft.com/office/powerpoint/2010/main" val="1657106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increases with leaf nitrogen per unit leaf area corresponded with an increase in photosynthetic nitrogen-use efficiency</a:t>
            </a:r>
          </a:p>
          <a:p>
            <a:endParaRPr lang="en-US" dirty="0"/>
          </a:p>
          <a:p>
            <a:r>
              <a:rPr lang="en-US" dirty="0"/>
              <a:t>However, this did not correspond with a change in intrinsic water-use efficiency</a:t>
            </a:r>
          </a:p>
          <a:p>
            <a:endParaRPr lang="en-US" dirty="0"/>
          </a:p>
          <a:p>
            <a:r>
              <a:rPr lang="en-US" dirty="0"/>
              <a:t>Put in hypothesized pattern before revealing figure</a:t>
            </a:r>
          </a:p>
        </p:txBody>
      </p:sp>
      <p:sp>
        <p:nvSpPr>
          <p:cNvPr id="4" name="Slide Number Placeholder 3"/>
          <p:cNvSpPr>
            <a:spLocks noGrp="1"/>
          </p:cNvSpPr>
          <p:nvPr>
            <p:ph type="sldNum" sz="quarter" idx="5"/>
          </p:nvPr>
        </p:nvSpPr>
        <p:spPr/>
        <p:txBody>
          <a:bodyPr/>
          <a:lstStyle/>
          <a:p>
            <a:fld id="{10BF0530-8FFA-B64C-9A1A-E1928636B235}" type="slidenum">
              <a:rPr lang="en-US" smtClean="0"/>
              <a:t>17</a:t>
            </a:fld>
            <a:endParaRPr lang="en-US"/>
          </a:p>
        </p:txBody>
      </p:sp>
    </p:spTree>
    <p:extLst>
      <p:ext uri="{BB962C8B-B14F-4D97-AF65-F5344CB8AC3E}">
        <p14:creationId xmlns:p14="http://schemas.microsoft.com/office/powerpoint/2010/main" val="2224525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Increases in leaf-level photosynthesis did not correspond with increases in whole plant growth.</a:t>
            </a:r>
          </a:p>
          <a:p>
            <a:endParaRPr lang="en-US" dirty="0"/>
          </a:p>
          <a:p>
            <a:r>
              <a:rPr lang="en-US" dirty="0"/>
              <a:t>This was observed for both whole plant growth metrics, where soil nitrogen availability did not affect the relative change in basal area, or relative </a:t>
            </a:r>
            <a:r>
              <a:rPr lang="en-US"/>
              <a:t>growth </a:t>
            </a:r>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18</a:t>
            </a:fld>
            <a:endParaRPr lang="en-US"/>
          </a:p>
        </p:txBody>
      </p:sp>
    </p:spTree>
    <p:extLst>
      <p:ext uri="{BB962C8B-B14F-4D97-AF65-F5344CB8AC3E}">
        <p14:creationId xmlns:p14="http://schemas.microsoft.com/office/powerpoint/2010/main" val="1266327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Increases in leaf-level photosynthesis did not correspond with increases in whole plant growth.</a:t>
            </a:r>
          </a:p>
          <a:p>
            <a:endParaRPr lang="en-US" dirty="0"/>
          </a:p>
          <a:p>
            <a:r>
              <a:rPr lang="en-US" dirty="0"/>
              <a:t>This was observed for both whole plant growth metrics, where soil nitrogen availability did not affect the relative change in basal area, or relative </a:t>
            </a:r>
            <a:r>
              <a:rPr lang="en-US"/>
              <a:t>growth </a:t>
            </a:r>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19</a:t>
            </a:fld>
            <a:endParaRPr lang="en-US"/>
          </a:p>
        </p:txBody>
      </p:sp>
    </p:spTree>
    <p:extLst>
      <p:ext uri="{BB962C8B-B14F-4D97-AF65-F5344CB8AC3E}">
        <p14:creationId xmlns:p14="http://schemas.microsoft.com/office/powerpoint/2010/main" val="2595285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Light availability over a day/week- what degree of photosynthetic stimulation you get with </a:t>
            </a:r>
            <a:r>
              <a:rPr lang="en-US" dirty="0" err="1"/>
              <a:t>Jmax:Vcmax</a:t>
            </a:r>
            <a:endParaRPr lang="en-US" dirty="0"/>
          </a:p>
          <a:p>
            <a:r>
              <a:rPr lang="en-US" dirty="0"/>
              <a:t>- How much added carbon assimilation is happening</a:t>
            </a:r>
          </a:p>
          <a:p>
            <a:endParaRPr lang="en-US" dirty="0"/>
          </a:p>
          <a:p>
            <a:r>
              <a:rPr lang="en-US" dirty="0"/>
              <a:t>acclimating to highest light point of day</a:t>
            </a:r>
          </a:p>
        </p:txBody>
      </p:sp>
      <p:sp>
        <p:nvSpPr>
          <p:cNvPr id="4" name="Slide Number Placeholder 3"/>
          <p:cNvSpPr>
            <a:spLocks noGrp="1"/>
          </p:cNvSpPr>
          <p:nvPr>
            <p:ph type="sldNum" sz="quarter" idx="5"/>
          </p:nvPr>
        </p:nvSpPr>
        <p:spPr/>
        <p:txBody>
          <a:bodyPr/>
          <a:lstStyle/>
          <a:p>
            <a:fld id="{10BF0530-8FFA-B64C-9A1A-E1928636B235}" type="slidenum">
              <a:rPr lang="en-US" smtClean="0"/>
              <a:t>26</a:t>
            </a:fld>
            <a:endParaRPr lang="en-US"/>
          </a:p>
        </p:txBody>
      </p:sp>
    </p:spTree>
    <p:extLst>
      <p:ext uri="{BB962C8B-B14F-4D97-AF65-F5344CB8AC3E}">
        <p14:creationId xmlns:p14="http://schemas.microsoft.com/office/powerpoint/2010/main" val="1927906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Abdola-zadi</a:t>
            </a:r>
            <a:endParaRPr lang="en-US" dirty="0"/>
          </a:p>
        </p:txBody>
      </p:sp>
      <p:sp>
        <p:nvSpPr>
          <p:cNvPr id="4" name="Slide Number Placeholder 3"/>
          <p:cNvSpPr>
            <a:spLocks noGrp="1"/>
          </p:cNvSpPr>
          <p:nvPr>
            <p:ph type="sldNum" sz="quarter" idx="5"/>
          </p:nvPr>
        </p:nvSpPr>
        <p:spPr/>
        <p:txBody>
          <a:bodyPr/>
          <a:lstStyle/>
          <a:p>
            <a:fld id="{FC86132A-9F73-5048-ADCD-3F9CC016FE18}" type="slidenum">
              <a:rPr lang="en-US" smtClean="0"/>
              <a:t>27</a:t>
            </a:fld>
            <a:endParaRPr lang="en-US"/>
          </a:p>
        </p:txBody>
      </p:sp>
    </p:spTree>
    <p:extLst>
      <p:ext uri="{BB962C8B-B14F-4D97-AF65-F5344CB8AC3E}">
        <p14:creationId xmlns:p14="http://schemas.microsoft.com/office/powerpoint/2010/main" val="203994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28</a:t>
            </a:fld>
            <a:endParaRPr lang="en-US"/>
          </a:p>
        </p:txBody>
      </p:sp>
    </p:spTree>
    <p:extLst>
      <p:ext uri="{BB962C8B-B14F-4D97-AF65-F5344CB8AC3E}">
        <p14:creationId xmlns:p14="http://schemas.microsoft.com/office/powerpoint/2010/main" val="248983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hypothetical options that could explain where nitrogen is going if not toward leaf-level photosynthesis</a:t>
            </a:r>
          </a:p>
          <a:p>
            <a:endParaRPr lang="en-US" dirty="0"/>
          </a:p>
          <a:p>
            <a:r>
              <a:rPr lang="en-US" dirty="0"/>
              <a:t>The first option is to allocate nitrogen to photosynthetic leaf tissue based on tradeoffs between nitrogen and water availability.</a:t>
            </a:r>
          </a:p>
          <a:p>
            <a:endParaRPr lang="en-US" dirty="0"/>
          </a:p>
          <a:p>
            <a:r>
              <a:rPr lang="en-US" dirty="0"/>
              <a:t>This option is predicated on recent optimality frameworks suggesting that plants can and should trade efficient use of an abundant resource for a more limited limiting resource. </a:t>
            </a:r>
          </a:p>
          <a:p>
            <a:endParaRPr lang="en-US" dirty="0"/>
          </a:p>
          <a:p>
            <a:r>
              <a:rPr lang="en-US" dirty="0"/>
              <a:t>For example, if nitrogen is relatively more available than water, then plants can maintain a similar photosynthetic output by increasing nitrogen allocation toward photosynthetic leaf tissue in order to increase water-use efficiency.</a:t>
            </a:r>
          </a:p>
          <a:p>
            <a:endParaRPr lang="en-US" dirty="0"/>
          </a:p>
          <a:p>
            <a:r>
              <a:rPr lang="en-US" dirty="0"/>
              <a:t>Alternatively, if water is relatively more available than nitrogen, then the opposite may occur, where plants increase stomatal conductance to increase water movement and allow similar photosynthetic outputs at higher nitrogen-use efficiency and lower water-use efficiency.</a:t>
            </a:r>
          </a:p>
        </p:txBody>
      </p:sp>
      <p:sp>
        <p:nvSpPr>
          <p:cNvPr id="4" name="Slide Number Placeholder 3"/>
          <p:cNvSpPr>
            <a:spLocks noGrp="1"/>
          </p:cNvSpPr>
          <p:nvPr>
            <p:ph type="sldNum" sz="quarter" idx="5"/>
          </p:nvPr>
        </p:nvSpPr>
        <p:spPr/>
        <p:txBody>
          <a:bodyPr/>
          <a:lstStyle/>
          <a:p>
            <a:fld id="{10BF0530-8FFA-B64C-9A1A-E1928636B235}" type="slidenum">
              <a:rPr lang="en-US" smtClean="0"/>
              <a:t>3</a:t>
            </a:fld>
            <a:endParaRPr lang="en-US"/>
          </a:p>
        </p:txBody>
      </p:sp>
    </p:spTree>
    <p:extLst>
      <p:ext uri="{BB962C8B-B14F-4D97-AF65-F5344CB8AC3E}">
        <p14:creationId xmlns:p14="http://schemas.microsoft.com/office/powerpoint/2010/main" val="227860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option is to allocate nitrogen to photosynthetic leaf tissue based on tradeoffs between leaf-level nitrogen demand and whole plant nitrogen demand.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 other words, if plants invest extra nitrogen toward whole plant growth, then this should come at the expense of leaf nitrogen. </a:t>
            </a:r>
          </a:p>
          <a:p>
            <a:endParaRPr lang="en-US" dirty="0"/>
          </a:p>
          <a:p>
            <a:r>
              <a:rPr lang="en-US" dirty="0"/>
              <a:t>This could be indexed through nitrogen investment in leaf quantity over quality, or toward maintenance of structural tissue essential for the survival and reproduction of an individual</a:t>
            </a:r>
          </a:p>
        </p:txBody>
      </p:sp>
      <p:sp>
        <p:nvSpPr>
          <p:cNvPr id="4" name="Slide Number Placeholder 3"/>
          <p:cNvSpPr>
            <a:spLocks noGrp="1"/>
          </p:cNvSpPr>
          <p:nvPr>
            <p:ph type="sldNum" sz="quarter" idx="5"/>
          </p:nvPr>
        </p:nvSpPr>
        <p:spPr/>
        <p:txBody>
          <a:bodyPr/>
          <a:lstStyle/>
          <a:p>
            <a:fld id="{10BF0530-8FFA-B64C-9A1A-E1928636B235}" type="slidenum">
              <a:rPr lang="en-US" smtClean="0"/>
              <a:t>4</a:t>
            </a:fld>
            <a:endParaRPr lang="en-US"/>
          </a:p>
        </p:txBody>
      </p:sp>
    </p:spTree>
    <p:extLst>
      <p:ext uri="{BB962C8B-B14F-4D97-AF65-F5344CB8AC3E}">
        <p14:creationId xmlns:p14="http://schemas.microsoft.com/office/powerpoint/2010/main" val="2409081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date, effects of soil nutrient availability on tradeoffs between leaf quality and leaf quantity or between nitrogen and water usage have been investigated using broad environmental gradients.</a:t>
            </a:r>
          </a:p>
          <a:p>
            <a:endParaRPr lang="en-US" dirty="0"/>
          </a:p>
          <a:p>
            <a:r>
              <a:rPr lang="en-US" dirty="0"/>
              <a:t>However, no study to date has investigated these patterns through a direct soil nutrient addition experiment</a:t>
            </a:r>
          </a:p>
        </p:txBody>
      </p:sp>
      <p:sp>
        <p:nvSpPr>
          <p:cNvPr id="4" name="Slide Number Placeholder 3"/>
          <p:cNvSpPr>
            <a:spLocks noGrp="1"/>
          </p:cNvSpPr>
          <p:nvPr>
            <p:ph type="sldNum" sz="quarter" idx="5"/>
          </p:nvPr>
        </p:nvSpPr>
        <p:spPr/>
        <p:txBody>
          <a:bodyPr/>
          <a:lstStyle/>
          <a:p>
            <a:fld id="{FC86132A-9F73-5048-ADCD-3F9CC016FE18}" type="slidenum">
              <a:rPr lang="en-US" smtClean="0"/>
              <a:t>5</a:t>
            </a:fld>
            <a:endParaRPr lang="en-US"/>
          </a:p>
        </p:txBody>
      </p:sp>
    </p:spTree>
    <p:extLst>
      <p:ext uri="{BB962C8B-B14F-4D97-AF65-F5344CB8AC3E}">
        <p14:creationId xmlns:p14="http://schemas.microsoft.com/office/powerpoint/2010/main" val="2221687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the hypotheses explained in the two options before, we wanted to know how leaf and whole plant processes responded to a soil nutrient addition experiment.</a:t>
            </a:r>
          </a:p>
        </p:txBody>
      </p:sp>
      <p:sp>
        <p:nvSpPr>
          <p:cNvPr id="4" name="Slide Number Placeholder 3"/>
          <p:cNvSpPr>
            <a:spLocks noGrp="1"/>
          </p:cNvSpPr>
          <p:nvPr>
            <p:ph type="sldNum" sz="quarter" idx="5"/>
          </p:nvPr>
        </p:nvSpPr>
        <p:spPr/>
        <p:txBody>
          <a:bodyPr/>
          <a:lstStyle/>
          <a:p>
            <a:fld id="{10BF0530-8FFA-B64C-9A1A-E1928636B235}" type="slidenum">
              <a:rPr lang="en-US" smtClean="0"/>
              <a:t>6</a:t>
            </a:fld>
            <a:endParaRPr lang="en-US"/>
          </a:p>
        </p:txBody>
      </p:sp>
    </p:spTree>
    <p:extLst>
      <p:ext uri="{BB962C8B-B14F-4D97-AF65-F5344CB8AC3E}">
        <p14:creationId xmlns:p14="http://schemas.microsoft.com/office/powerpoint/2010/main" val="3335360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following field manipulation experiment to investigate whether changes in soil resource availability influenced leaf quantity/quality tradeoffs or water/nitrogen use tradeoffs.</a:t>
            </a:r>
          </a:p>
          <a:p>
            <a:endParaRPr lang="en-US" dirty="0"/>
          </a:p>
          <a:p>
            <a:r>
              <a:rPr lang="en-US" dirty="0"/>
              <a:t>Starting in 2010, our coauthor Christy Goodale set up a full-factorial nitrogen-by-sulfur field manipulation experiment at three sites all within a 20-km radius of Ithaca, New York</a:t>
            </a:r>
          </a:p>
          <a:p>
            <a:endParaRPr lang="en-US" dirty="0"/>
          </a:p>
          <a:p>
            <a:r>
              <a:rPr lang="en-US" dirty="0"/>
              <a:t>This experiment was originally created to tease apart the impacts of soil pH change and soil nitrogen fertilization on forest systems; </a:t>
            </a:r>
          </a:p>
          <a:p>
            <a:endParaRPr lang="en-US" dirty="0"/>
          </a:p>
          <a:p>
            <a:r>
              <a:rPr lang="en-US" dirty="0"/>
              <a:t>however, because sulfur additions acidify the soil and promote nitrogen losses over time, this system provides a unique soil nitrogen availability gradient to test our hypotheses.</a:t>
            </a:r>
          </a:p>
        </p:txBody>
      </p:sp>
      <p:sp>
        <p:nvSpPr>
          <p:cNvPr id="4" name="Slide Number Placeholder 3"/>
          <p:cNvSpPr>
            <a:spLocks noGrp="1"/>
          </p:cNvSpPr>
          <p:nvPr>
            <p:ph type="sldNum" sz="quarter" idx="5"/>
          </p:nvPr>
        </p:nvSpPr>
        <p:spPr/>
        <p:txBody>
          <a:bodyPr/>
          <a:lstStyle/>
          <a:p>
            <a:fld id="{5244E996-A8DB-CE40-87C4-176C80B5D0D6}" type="slidenum">
              <a:rPr lang="en-US" smtClean="0"/>
              <a:t>7</a:t>
            </a:fld>
            <a:endParaRPr lang="en-US"/>
          </a:p>
        </p:txBody>
      </p:sp>
    </p:spTree>
    <p:extLst>
      <p:ext uri="{BB962C8B-B14F-4D97-AF65-F5344CB8AC3E}">
        <p14:creationId xmlns:p14="http://schemas.microsoft.com/office/powerpoint/2010/main" val="1368438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collected fully sunlight canopy leaves from each of the plots using an arborist’s slingshot and used a LI-COR 6800 to measure carbon dioxide response curves</a:t>
            </a:r>
          </a:p>
        </p:txBody>
      </p:sp>
      <p:sp>
        <p:nvSpPr>
          <p:cNvPr id="4" name="Slide Number Placeholder 3"/>
          <p:cNvSpPr>
            <a:spLocks noGrp="1"/>
          </p:cNvSpPr>
          <p:nvPr>
            <p:ph type="sldNum" sz="quarter" idx="5"/>
          </p:nvPr>
        </p:nvSpPr>
        <p:spPr/>
        <p:txBody>
          <a:bodyPr/>
          <a:lstStyle/>
          <a:p>
            <a:fld id="{FC86132A-9F73-5048-ADCD-3F9CC016FE18}" type="slidenum">
              <a:rPr lang="en-US" smtClean="0"/>
              <a:t>8</a:t>
            </a:fld>
            <a:endParaRPr lang="en-US"/>
          </a:p>
        </p:txBody>
      </p:sp>
    </p:spTree>
    <p:extLst>
      <p:ext uri="{BB962C8B-B14F-4D97-AF65-F5344CB8AC3E}">
        <p14:creationId xmlns:p14="http://schemas.microsoft.com/office/powerpoint/2010/main" val="2201197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net photosynthesis and biochemical process rates, we also quantified leaf nitrogen per unit leaf area and foliar d13C.</a:t>
            </a:r>
          </a:p>
          <a:p>
            <a:endParaRPr lang="en-US" dirty="0"/>
          </a:p>
          <a:p>
            <a:r>
              <a:rPr lang="en-US" dirty="0"/>
              <a:t>We also quantified photosynthetic nitrogen-use and intrinsic water-use efficiency.</a:t>
            </a:r>
          </a:p>
          <a:p>
            <a:endParaRPr lang="en-US" dirty="0"/>
          </a:p>
          <a:p>
            <a:r>
              <a:rPr lang="en-US" dirty="0"/>
              <a:t>At the whole plant level, we calculated the change in basal area between 2011 and 2019 to get an estimate of woody tissue production and estimated relative growth rate between the same years using allometrically-scaled biomass data</a:t>
            </a:r>
          </a:p>
        </p:txBody>
      </p:sp>
      <p:sp>
        <p:nvSpPr>
          <p:cNvPr id="4" name="Slide Number Placeholder 3"/>
          <p:cNvSpPr>
            <a:spLocks noGrp="1"/>
          </p:cNvSpPr>
          <p:nvPr>
            <p:ph type="sldNum" sz="quarter" idx="5"/>
          </p:nvPr>
        </p:nvSpPr>
        <p:spPr/>
        <p:txBody>
          <a:bodyPr/>
          <a:lstStyle/>
          <a:p>
            <a:fld id="{5244E996-A8DB-CE40-87C4-176C80B5D0D6}" type="slidenum">
              <a:rPr lang="en-US" smtClean="0"/>
              <a:t>9</a:t>
            </a:fld>
            <a:endParaRPr lang="en-US"/>
          </a:p>
        </p:txBody>
      </p:sp>
    </p:spTree>
    <p:extLst>
      <p:ext uri="{BB962C8B-B14F-4D97-AF65-F5344CB8AC3E}">
        <p14:creationId xmlns:p14="http://schemas.microsoft.com/office/powerpoint/2010/main" val="198499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F0530-8FFA-B64C-9A1A-E1928636B235}" type="slidenum">
              <a:rPr lang="en-US" smtClean="0"/>
              <a:t>10</a:t>
            </a:fld>
            <a:endParaRPr lang="en-US"/>
          </a:p>
        </p:txBody>
      </p:sp>
    </p:spTree>
    <p:extLst>
      <p:ext uri="{BB962C8B-B14F-4D97-AF65-F5344CB8AC3E}">
        <p14:creationId xmlns:p14="http://schemas.microsoft.com/office/powerpoint/2010/main" val="2312634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5315F-CA5D-D145-8115-B95F01EEC4E7}"/>
              </a:ext>
            </a:extLst>
          </p:cNvPr>
          <p:cNvSpPr>
            <a:spLocks noGrp="1"/>
          </p:cNvSpPr>
          <p:nvPr>
            <p:ph type="ctrTitle"/>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CE987BB-354E-E64C-8406-9568D0C3D053}"/>
              </a:ext>
            </a:extLst>
          </p:cNvPr>
          <p:cNvSpPr>
            <a:spLocks noGrp="1"/>
          </p:cNvSpPr>
          <p:nvPr>
            <p:ph type="subTitle" idx="1"/>
          </p:nvPr>
        </p:nvSpPr>
        <p:spPr>
          <a:xfrm>
            <a:off x="1524000" y="3602038"/>
            <a:ext cx="9144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817798-40EA-E048-B2F6-CEB61DB01F87}"/>
              </a:ext>
            </a:extLst>
          </p:cNvPr>
          <p:cNvSpPr>
            <a:spLocks noGrp="1"/>
          </p:cNvSpPr>
          <p:nvPr>
            <p:ph type="dt" sz="half" idx="10"/>
          </p:nvPr>
        </p:nvSpPr>
        <p:spPr/>
        <p:txBody>
          <a:bodyPr/>
          <a:lstStyle/>
          <a:p>
            <a:fld id="{401DB8B0-1977-2B42-A56B-C918E62B4FAC}" type="datetimeFigureOut">
              <a:rPr lang="en-US" smtClean="0"/>
              <a:t>7/12/21</a:t>
            </a:fld>
            <a:endParaRPr lang="en-US"/>
          </a:p>
        </p:txBody>
      </p:sp>
      <p:sp>
        <p:nvSpPr>
          <p:cNvPr id="5" name="Footer Placeholder 4">
            <a:extLst>
              <a:ext uri="{FF2B5EF4-FFF2-40B4-BE49-F238E27FC236}">
                <a16:creationId xmlns:a16="http://schemas.microsoft.com/office/drawing/2014/main" id="{E62304C7-4A42-B54F-8CB8-565D88E1D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9EA1D-BE83-4E4F-A7C4-4E593A564F2A}"/>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473286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011F-2FC3-9C49-9627-A4DFA6AA19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F50275-E162-7E47-9EBE-08890FF7FE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4FDEA-7DF4-D248-A13E-3F42EF147492}"/>
              </a:ext>
            </a:extLst>
          </p:cNvPr>
          <p:cNvSpPr>
            <a:spLocks noGrp="1"/>
          </p:cNvSpPr>
          <p:nvPr>
            <p:ph type="dt" sz="half" idx="10"/>
          </p:nvPr>
        </p:nvSpPr>
        <p:spPr/>
        <p:txBody>
          <a:bodyPr/>
          <a:lstStyle/>
          <a:p>
            <a:fld id="{401DB8B0-1977-2B42-A56B-C918E62B4FAC}" type="datetimeFigureOut">
              <a:rPr lang="en-US" smtClean="0"/>
              <a:t>7/12/21</a:t>
            </a:fld>
            <a:endParaRPr lang="en-US"/>
          </a:p>
        </p:txBody>
      </p:sp>
      <p:sp>
        <p:nvSpPr>
          <p:cNvPr id="5" name="Footer Placeholder 4">
            <a:extLst>
              <a:ext uri="{FF2B5EF4-FFF2-40B4-BE49-F238E27FC236}">
                <a16:creationId xmlns:a16="http://schemas.microsoft.com/office/drawing/2014/main" id="{A3657EA6-3C2F-074B-86EA-D04E39849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69BB9-82F7-3F49-A061-C04B9891C67B}"/>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4136211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726EF9-A353-BD42-8620-EFEE17D49D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582FB1-ED3F-8F44-B3FB-7243AD5674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778AC-F2E3-6048-8D01-88ACE3FD0830}"/>
              </a:ext>
            </a:extLst>
          </p:cNvPr>
          <p:cNvSpPr>
            <a:spLocks noGrp="1"/>
          </p:cNvSpPr>
          <p:nvPr>
            <p:ph type="dt" sz="half" idx="10"/>
          </p:nvPr>
        </p:nvSpPr>
        <p:spPr/>
        <p:txBody>
          <a:bodyPr/>
          <a:lstStyle/>
          <a:p>
            <a:fld id="{401DB8B0-1977-2B42-A56B-C918E62B4FAC}" type="datetimeFigureOut">
              <a:rPr lang="en-US" smtClean="0"/>
              <a:t>7/12/21</a:t>
            </a:fld>
            <a:endParaRPr lang="en-US"/>
          </a:p>
        </p:txBody>
      </p:sp>
      <p:sp>
        <p:nvSpPr>
          <p:cNvPr id="5" name="Footer Placeholder 4">
            <a:extLst>
              <a:ext uri="{FF2B5EF4-FFF2-40B4-BE49-F238E27FC236}">
                <a16:creationId xmlns:a16="http://schemas.microsoft.com/office/drawing/2014/main" id="{F7C53DE1-1740-A146-8A78-FCD02B466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EC02B-244B-2847-B9B8-5EAB5C254FC9}"/>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4263285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4950-C34E-AB48-A296-B5A6006E8C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91B176-1BC3-DA45-B975-6362F4C422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472E27-AD5B-5944-B694-13FEDA5D1FE9}"/>
              </a:ext>
            </a:extLst>
          </p:cNvPr>
          <p:cNvSpPr>
            <a:spLocks noGrp="1"/>
          </p:cNvSpPr>
          <p:nvPr>
            <p:ph type="dt" sz="half" idx="10"/>
          </p:nvPr>
        </p:nvSpPr>
        <p:spPr/>
        <p:txBody>
          <a:bodyPr/>
          <a:lstStyle/>
          <a:p>
            <a:fld id="{401DB8B0-1977-2B42-A56B-C918E62B4FAC}" type="datetimeFigureOut">
              <a:rPr lang="en-US" smtClean="0"/>
              <a:t>7/12/21</a:t>
            </a:fld>
            <a:endParaRPr lang="en-US"/>
          </a:p>
        </p:txBody>
      </p:sp>
      <p:sp>
        <p:nvSpPr>
          <p:cNvPr id="5" name="Footer Placeholder 4">
            <a:extLst>
              <a:ext uri="{FF2B5EF4-FFF2-40B4-BE49-F238E27FC236}">
                <a16:creationId xmlns:a16="http://schemas.microsoft.com/office/drawing/2014/main" id="{0627AE9C-BD22-B647-9EF8-C06E7D689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FB1FF-9EC2-FA43-9832-A0935E2A8FB7}"/>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84750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6B8ED-A1E8-3342-B2D8-CA764B8BDD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02E419-5791-294D-A990-0501A89E23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2B743F-6607-3A40-B68D-FAC178923CA0}"/>
              </a:ext>
            </a:extLst>
          </p:cNvPr>
          <p:cNvSpPr>
            <a:spLocks noGrp="1"/>
          </p:cNvSpPr>
          <p:nvPr>
            <p:ph type="dt" sz="half" idx="10"/>
          </p:nvPr>
        </p:nvSpPr>
        <p:spPr/>
        <p:txBody>
          <a:bodyPr/>
          <a:lstStyle/>
          <a:p>
            <a:fld id="{401DB8B0-1977-2B42-A56B-C918E62B4FAC}" type="datetimeFigureOut">
              <a:rPr lang="en-US" smtClean="0"/>
              <a:t>7/12/21</a:t>
            </a:fld>
            <a:endParaRPr lang="en-US"/>
          </a:p>
        </p:txBody>
      </p:sp>
      <p:sp>
        <p:nvSpPr>
          <p:cNvPr id="5" name="Footer Placeholder 4">
            <a:extLst>
              <a:ext uri="{FF2B5EF4-FFF2-40B4-BE49-F238E27FC236}">
                <a16:creationId xmlns:a16="http://schemas.microsoft.com/office/drawing/2014/main" id="{4319CC64-23FB-A140-8EA2-19D922EC8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EDC5B5-D90A-494F-BB28-F89F09831617}"/>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848322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53C7-2C0C-C94C-8548-3F66D2C68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10CC72-C174-844E-B06F-DC400FB3A2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063393-3A6F-8440-A4CB-730B643BCD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E5AF43-7B62-394C-AB0C-6597AC58AE71}"/>
              </a:ext>
            </a:extLst>
          </p:cNvPr>
          <p:cNvSpPr>
            <a:spLocks noGrp="1"/>
          </p:cNvSpPr>
          <p:nvPr>
            <p:ph type="dt" sz="half" idx="10"/>
          </p:nvPr>
        </p:nvSpPr>
        <p:spPr/>
        <p:txBody>
          <a:bodyPr/>
          <a:lstStyle/>
          <a:p>
            <a:fld id="{401DB8B0-1977-2B42-A56B-C918E62B4FAC}" type="datetimeFigureOut">
              <a:rPr lang="en-US" smtClean="0"/>
              <a:t>7/12/21</a:t>
            </a:fld>
            <a:endParaRPr lang="en-US"/>
          </a:p>
        </p:txBody>
      </p:sp>
      <p:sp>
        <p:nvSpPr>
          <p:cNvPr id="6" name="Footer Placeholder 5">
            <a:extLst>
              <a:ext uri="{FF2B5EF4-FFF2-40B4-BE49-F238E27FC236}">
                <a16:creationId xmlns:a16="http://schemas.microsoft.com/office/drawing/2014/main" id="{017A58B0-D671-6C41-ABB9-FDD2A1A39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FCA460-E436-2B46-9907-A1E5AFF1B578}"/>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136496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5652-1F99-6B45-8705-7092C6E7A3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12CA77-CA08-DD43-9036-6598B464E5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DFF1EF-F0A1-5144-AC78-EFF925526F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FB7180-F0D0-5744-B826-6795973039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28A51E-637B-B049-A22B-6C36FAC799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1291F9-CF26-CF46-843B-261EC278BC5D}"/>
              </a:ext>
            </a:extLst>
          </p:cNvPr>
          <p:cNvSpPr>
            <a:spLocks noGrp="1"/>
          </p:cNvSpPr>
          <p:nvPr>
            <p:ph type="dt" sz="half" idx="10"/>
          </p:nvPr>
        </p:nvSpPr>
        <p:spPr/>
        <p:txBody>
          <a:bodyPr/>
          <a:lstStyle/>
          <a:p>
            <a:fld id="{401DB8B0-1977-2B42-A56B-C918E62B4FAC}" type="datetimeFigureOut">
              <a:rPr lang="en-US" smtClean="0"/>
              <a:t>7/12/21</a:t>
            </a:fld>
            <a:endParaRPr lang="en-US"/>
          </a:p>
        </p:txBody>
      </p:sp>
      <p:sp>
        <p:nvSpPr>
          <p:cNvPr id="8" name="Footer Placeholder 7">
            <a:extLst>
              <a:ext uri="{FF2B5EF4-FFF2-40B4-BE49-F238E27FC236}">
                <a16:creationId xmlns:a16="http://schemas.microsoft.com/office/drawing/2014/main" id="{B5878838-3DB9-3E4E-B23D-46CA6498BA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9F45C2-1C3C-794B-A4C5-9E3F21C4AEA1}"/>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395842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2162B-DC8A-AB46-8E11-788968C74A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8506D6-A99A-B246-BB62-2985DFE169DA}"/>
              </a:ext>
            </a:extLst>
          </p:cNvPr>
          <p:cNvSpPr>
            <a:spLocks noGrp="1"/>
          </p:cNvSpPr>
          <p:nvPr>
            <p:ph type="dt" sz="half" idx="10"/>
          </p:nvPr>
        </p:nvSpPr>
        <p:spPr/>
        <p:txBody>
          <a:bodyPr/>
          <a:lstStyle/>
          <a:p>
            <a:fld id="{401DB8B0-1977-2B42-A56B-C918E62B4FAC}" type="datetimeFigureOut">
              <a:rPr lang="en-US" smtClean="0"/>
              <a:t>7/12/21</a:t>
            </a:fld>
            <a:endParaRPr lang="en-US"/>
          </a:p>
        </p:txBody>
      </p:sp>
      <p:sp>
        <p:nvSpPr>
          <p:cNvPr id="4" name="Footer Placeholder 3">
            <a:extLst>
              <a:ext uri="{FF2B5EF4-FFF2-40B4-BE49-F238E27FC236}">
                <a16:creationId xmlns:a16="http://schemas.microsoft.com/office/drawing/2014/main" id="{2F7642AD-BBCC-EA4A-8E4C-6051AED541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845190-8BB1-174B-BB9C-6D84D3D21EE5}"/>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1145988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91AD9B-8748-7840-915C-B7B30782BDFE}"/>
              </a:ext>
            </a:extLst>
          </p:cNvPr>
          <p:cNvSpPr>
            <a:spLocks noGrp="1"/>
          </p:cNvSpPr>
          <p:nvPr>
            <p:ph type="dt" sz="half" idx="10"/>
          </p:nvPr>
        </p:nvSpPr>
        <p:spPr/>
        <p:txBody>
          <a:bodyPr/>
          <a:lstStyle/>
          <a:p>
            <a:fld id="{401DB8B0-1977-2B42-A56B-C918E62B4FAC}" type="datetimeFigureOut">
              <a:rPr lang="en-US" smtClean="0"/>
              <a:t>7/12/21</a:t>
            </a:fld>
            <a:endParaRPr lang="en-US"/>
          </a:p>
        </p:txBody>
      </p:sp>
      <p:sp>
        <p:nvSpPr>
          <p:cNvPr id="3" name="Footer Placeholder 2">
            <a:extLst>
              <a:ext uri="{FF2B5EF4-FFF2-40B4-BE49-F238E27FC236}">
                <a16:creationId xmlns:a16="http://schemas.microsoft.com/office/drawing/2014/main" id="{56BC5403-1C97-1E45-A161-28625317E4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E28E59-2FED-6D4D-9320-420F98FB1AD8}"/>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390782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5552A-EC75-0345-B0FF-7662935CC5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06B8F4-BE5B-1344-B1CD-5F6996F61E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106BEF-AB20-4248-AAFC-2FAE49350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A20D4-1054-BE4D-BA10-CC3CB3C82D32}"/>
              </a:ext>
            </a:extLst>
          </p:cNvPr>
          <p:cNvSpPr>
            <a:spLocks noGrp="1"/>
          </p:cNvSpPr>
          <p:nvPr>
            <p:ph type="dt" sz="half" idx="10"/>
          </p:nvPr>
        </p:nvSpPr>
        <p:spPr/>
        <p:txBody>
          <a:bodyPr/>
          <a:lstStyle/>
          <a:p>
            <a:fld id="{401DB8B0-1977-2B42-A56B-C918E62B4FAC}" type="datetimeFigureOut">
              <a:rPr lang="en-US" smtClean="0"/>
              <a:t>7/12/21</a:t>
            </a:fld>
            <a:endParaRPr lang="en-US"/>
          </a:p>
        </p:txBody>
      </p:sp>
      <p:sp>
        <p:nvSpPr>
          <p:cNvPr id="6" name="Footer Placeholder 5">
            <a:extLst>
              <a:ext uri="{FF2B5EF4-FFF2-40B4-BE49-F238E27FC236}">
                <a16:creationId xmlns:a16="http://schemas.microsoft.com/office/drawing/2014/main" id="{6F40EFA9-3173-E647-AF52-4EC6293C90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44BCC7-9D94-8345-8671-96BC0A4012B4}"/>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3585973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35A7-889E-0C4F-AB78-D4CC1D92A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A6C746-38E0-404F-8375-AE5B9503FB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0A0A7-A09E-3E4C-8751-702048FBD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77707-975A-0B45-B4C9-D131AF50BCC2}"/>
              </a:ext>
            </a:extLst>
          </p:cNvPr>
          <p:cNvSpPr>
            <a:spLocks noGrp="1"/>
          </p:cNvSpPr>
          <p:nvPr>
            <p:ph type="dt" sz="half" idx="10"/>
          </p:nvPr>
        </p:nvSpPr>
        <p:spPr/>
        <p:txBody>
          <a:bodyPr/>
          <a:lstStyle/>
          <a:p>
            <a:fld id="{401DB8B0-1977-2B42-A56B-C918E62B4FAC}" type="datetimeFigureOut">
              <a:rPr lang="en-US" smtClean="0"/>
              <a:t>7/12/21</a:t>
            </a:fld>
            <a:endParaRPr lang="en-US"/>
          </a:p>
        </p:txBody>
      </p:sp>
      <p:sp>
        <p:nvSpPr>
          <p:cNvPr id="6" name="Footer Placeholder 5">
            <a:extLst>
              <a:ext uri="{FF2B5EF4-FFF2-40B4-BE49-F238E27FC236}">
                <a16:creationId xmlns:a16="http://schemas.microsoft.com/office/drawing/2014/main" id="{FB6B1619-BF78-3445-9734-61F0CFB336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44CAF0-FAEA-0744-BE23-0851881C061E}"/>
              </a:ext>
            </a:extLst>
          </p:cNvPr>
          <p:cNvSpPr>
            <a:spLocks noGrp="1"/>
          </p:cNvSpPr>
          <p:nvPr>
            <p:ph type="sldNum" sz="quarter" idx="12"/>
          </p:nvPr>
        </p:nvSpPr>
        <p:spPr/>
        <p:txBody>
          <a:bodyPr/>
          <a:lstStyle/>
          <a:p>
            <a:fld id="{E39FB233-B43E-0842-A591-ADAC6A9E489A}" type="slidenum">
              <a:rPr lang="en-US" smtClean="0"/>
              <a:t>‹#›</a:t>
            </a:fld>
            <a:endParaRPr lang="en-US"/>
          </a:p>
        </p:txBody>
      </p:sp>
    </p:spTree>
    <p:extLst>
      <p:ext uri="{BB962C8B-B14F-4D97-AF65-F5344CB8AC3E}">
        <p14:creationId xmlns:p14="http://schemas.microsoft.com/office/powerpoint/2010/main" val="2982136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89D42E-0A1F-3240-BB32-5E665071C6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C640B1-0A96-FE42-B8A2-625742761C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9C9178-157A-C24F-AC77-AAFCA8CC8C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1DB8B0-1977-2B42-A56B-C918E62B4FAC}" type="datetimeFigureOut">
              <a:rPr lang="en-US" smtClean="0"/>
              <a:t>7/12/21</a:t>
            </a:fld>
            <a:endParaRPr lang="en-US"/>
          </a:p>
        </p:txBody>
      </p:sp>
      <p:sp>
        <p:nvSpPr>
          <p:cNvPr id="5" name="Footer Placeholder 4">
            <a:extLst>
              <a:ext uri="{FF2B5EF4-FFF2-40B4-BE49-F238E27FC236}">
                <a16:creationId xmlns:a16="http://schemas.microsoft.com/office/drawing/2014/main" id="{FC04F286-BCDB-F247-8915-615B4304FF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9A35DF-29EC-144F-8553-6A09CA6F6E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FB233-B43E-0842-A591-ADAC6A9E489A}" type="slidenum">
              <a:rPr lang="en-US" smtClean="0"/>
              <a:t>‹#›</a:t>
            </a:fld>
            <a:endParaRPr lang="en-US"/>
          </a:p>
        </p:txBody>
      </p:sp>
    </p:spTree>
    <p:extLst>
      <p:ext uri="{BB962C8B-B14F-4D97-AF65-F5344CB8AC3E}">
        <p14:creationId xmlns:p14="http://schemas.microsoft.com/office/powerpoint/2010/main" val="1741860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AED97-ED20-8040-9130-2C7A0C4C0C25}"/>
              </a:ext>
            </a:extLst>
          </p:cNvPr>
          <p:cNvSpPr>
            <a:spLocks noGrp="1"/>
          </p:cNvSpPr>
          <p:nvPr>
            <p:ph type="ctrTitle"/>
          </p:nvPr>
        </p:nvSpPr>
        <p:spPr>
          <a:xfrm>
            <a:off x="633121" y="607218"/>
            <a:ext cx="4913577" cy="2387600"/>
          </a:xfrm>
        </p:spPr>
        <p:txBody>
          <a:bodyPr>
            <a:normAutofit/>
          </a:bodyPr>
          <a:lstStyle/>
          <a:p>
            <a:r>
              <a:rPr lang="en-US" sz="2800" dirty="0"/>
              <a:t>Nutrient availability increases leaf nitrogen at the expense of whole plant growth in a closed canopy temperate forest</a:t>
            </a:r>
            <a:endParaRPr lang="en-US" sz="28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2C098A22-501D-4744-8E1C-5B9169FB56B4}"/>
              </a:ext>
            </a:extLst>
          </p:cNvPr>
          <p:cNvSpPr>
            <a:spLocks noGrp="1"/>
          </p:cNvSpPr>
          <p:nvPr>
            <p:ph type="subTitle" idx="1"/>
          </p:nvPr>
        </p:nvSpPr>
        <p:spPr>
          <a:xfrm>
            <a:off x="700211" y="3863182"/>
            <a:ext cx="4779398" cy="1655762"/>
          </a:xfrm>
        </p:spPr>
        <p:txBody>
          <a:bodyPr>
            <a:normAutofit/>
          </a:bodyPr>
          <a:lstStyle/>
          <a:p>
            <a:endParaRPr lang="en-US"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Evan </a:t>
            </a:r>
            <a:r>
              <a:rPr lang="en-US" sz="1800" b="1" dirty="0"/>
              <a:t>A. Perkowski</a:t>
            </a:r>
            <a:r>
              <a:rPr lang="en-US" sz="1800" b="1" baseline="30000" dirty="0"/>
              <a:t>1</a:t>
            </a:r>
            <a:r>
              <a:rPr lang="en-US" sz="1800" dirty="0"/>
              <a:t>; David W. Frey</a:t>
            </a:r>
            <a:r>
              <a:rPr lang="en-US" sz="1800" baseline="30000" dirty="0"/>
              <a:t>2</a:t>
            </a:r>
            <a:r>
              <a:rPr lang="en-US" sz="1800" dirty="0"/>
              <a:t>; Christine L. Goodale</a:t>
            </a:r>
            <a:r>
              <a:rPr lang="en-US" sz="1800" baseline="30000" dirty="0"/>
              <a:t>2</a:t>
            </a:r>
            <a:r>
              <a:rPr lang="en-US" sz="1800" dirty="0"/>
              <a:t>; Nicholas G. Smith</a:t>
            </a:r>
            <a:r>
              <a:rPr lang="en-US" sz="1800" baseline="30000" dirty="0"/>
              <a:t>1</a:t>
            </a:r>
            <a:endParaRPr lang="en-US" sz="1800" dirty="0">
              <a:latin typeface="Arial" panose="020B0604020202020204" pitchFamily="34" charset="0"/>
              <a:cs typeface="Arial" panose="020B0604020202020204" pitchFamily="34" charset="0"/>
            </a:endParaRPr>
          </a:p>
        </p:txBody>
      </p:sp>
      <p:pic>
        <p:nvPicPr>
          <p:cNvPr id="5" name="Picture 4" descr="A picture containing tree, outdoor, plant, forest&#10;&#10;Description automatically generated">
            <a:extLst>
              <a:ext uri="{FF2B5EF4-FFF2-40B4-BE49-F238E27FC236}">
                <a16:creationId xmlns:a16="http://schemas.microsoft.com/office/drawing/2014/main" id="{AC3F5D7E-F567-AD41-BF39-1C3E7FE96BAC}"/>
              </a:ext>
            </a:extLst>
          </p:cNvPr>
          <p:cNvPicPr>
            <a:picLocks noChangeAspect="1"/>
          </p:cNvPicPr>
          <p:nvPr/>
        </p:nvPicPr>
        <p:blipFill>
          <a:blip r:embed="rId2"/>
          <a:stretch>
            <a:fillRect/>
          </a:stretch>
        </p:blipFill>
        <p:spPr>
          <a:xfrm>
            <a:off x="7048500" y="0"/>
            <a:ext cx="5143500" cy="6858000"/>
          </a:xfrm>
          <a:prstGeom prst="rect">
            <a:avLst/>
          </a:prstGeom>
          <a:ln w="19050">
            <a:solidFill>
              <a:schemeClr val="tx1"/>
            </a:solidFill>
          </a:ln>
        </p:spPr>
      </p:pic>
      <p:sp>
        <p:nvSpPr>
          <p:cNvPr id="4" name="TextBox 3">
            <a:extLst>
              <a:ext uri="{FF2B5EF4-FFF2-40B4-BE49-F238E27FC236}">
                <a16:creationId xmlns:a16="http://schemas.microsoft.com/office/drawing/2014/main" id="{C7023868-C9B0-0945-8599-E67E95FDAD8B}"/>
              </a:ext>
            </a:extLst>
          </p:cNvPr>
          <p:cNvSpPr txBox="1"/>
          <p:nvPr/>
        </p:nvSpPr>
        <p:spPr>
          <a:xfrm>
            <a:off x="0" y="6387307"/>
            <a:ext cx="4000454" cy="461665"/>
          </a:xfrm>
          <a:prstGeom prst="rect">
            <a:avLst/>
          </a:prstGeom>
          <a:noFill/>
        </p:spPr>
        <p:txBody>
          <a:bodyPr wrap="none" rtlCol="0">
            <a:spAutoFit/>
          </a:bodyPr>
          <a:lstStyle/>
          <a:p>
            <a:r>
              <a:rPr lang="en-US" sz="1200" baseline="30000" dirty="0"/>
              <a:t>1</a:t>
            </a:r>
            <a:r>
              <a:rPr lang="en-US" sz="1200" dirty="0"/>
              <a:t>Dept. of Biological Sciences, Texas Tech University</a:t>
            </a:r>
          </a:p>
          <a:p>
            <a:r>
              <a:rPr lang="en-US" sz="1200" baseline="30000" dirty="0"/>
              <a:t>2</a:t>
            </a:r>
            <a:r>
              <a:rPr lang="en-US" sz="1200" dirty="0"/>
              <a:t>Dept. of Ecology and Evolutionary Biology, Cornell University</a:t>
            </a:r>
            <a:endParaRPr lang="en-US" sz="1200" baseline="30000" dirty="0"/>
          </a:p>
        </p:txBody>
      </p:sp>
    </p:spTree>
    <p:extLst>
      <p:ext uri="{BB962C8B-B14F-4D97-AF65-F5344CB8AC3E}">
        <p14:creationId xmlns:p14="http://schemas.microsoft.com/office/powerpoint/2010/main" val="2838386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A9AF-A33A-4B4C-B9A8-38612ACF2D4D}"/>
              </a:ext>
            </a:extLst>
          </p:cNvPr>
          <p:cNvSpPr>
            <a:spLocks noGrp="1"/>
          </p:cNvSpPr>
          <p:nvPr>
            <p:ph type="title"/>
          </p:nvPr>
        </p:nvSpPr>
        <p:spPr/>
        <p:txBody>
          <a:bodyPr/>
          <a:lstStyle/>
          <a:p>
            <a:r>
              <a:rPr lang="en-US" dirty="0"/>
              <a:t>Soil nitrogen availability increases leaf nitrogen</a:t>
            </a:r>
          </a:p>
        </p:txBody>
      </p:sp>
      <p:pic>
        <p:nvPicPr>
          <p:cNvPr id="11" name="Picture 10" descr="Chart, scatter chart&#10;&#10;Description automatically generated">
            <a:extLst>
              <a:ext uri="{FF2B5EF4-FFF2-40B4-BE49-F238E27FC236}">
                <a16:creationId xmlns:a16="http://schemas.microsoft.com/office/drawing/2014/main" id="{DEFF2F87-FA4E-0B4A-B613-7D0A018E377F}"/>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12" name="Rectangle 11">
            <a:extLst>
              <a:ext uri="{FF2B5EF4-FFF2-40B4-BE49-F238E27FC236}">
                <a16:creationId xmlns:a16="http://schemas.microsoft.com/office/drawing/2014/main" id="{3E1F2568-5EFC-3A4D-82E4-9623F1E7EF6E}"/>
              </a:ext>
            </a:extLst>
          </p:cNvPr>
          <p:cNvSpPr/>
          <p:nvPr/>
        </p:nvSpPr>
        <p:spPr>
          <a:xfrm>
            <a:off x="3297115" y="2013438"/>
            <a:ext cx="4633547"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598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A9AF-A33A-4B4C-B9A8-38612ACF2D4D}"/>
              </a:ext>
            </a:extLst>
          </p:cNvPr>
          <p:cNvSpPr>
            <a:spLocks noGrp="1"/>
          </p:cNvSpPr>
          <p:nvPr>
            <p:ph type="title"/>
          </p:nvPr>
        </p:nvSpPr>
        <p:spPr/>
        <p:txBody>
          <a:bodyPr/>
          <a:lstStyle/>
          <a:p>
            <a:r>
              <a:rPr lang="en-US" dirty="0"/>
              <a:t>Soil nitrogen availability increases leaf nitrogen</a:t>
            </a:r>
          </a:p>
        </p:txBody>
      </p:sp>
      <p:pic>
        <p:nvPicPr>
          <p:cNvPr id="11" name="Picture 10" descr="Chart, scatter chart&#10;&#10;Description automatically generated">
            <a:extLst>
              <a:ext uri="{FF2B5EF4-FFF2-40B4-BE49-F238E27FC236}">
                <a16:creationId xmlns:a16="http://schemas.microsoft.com/office/drawing/2014/main" id="{DEFF2F87-FA4E-0B4A-B613-7D0A018E377F}"/>
              </a:ext>
            </a:extLst>
          </p:cNvPr>
          <p:cNvPicPr>
            <a:picLocks noChangeAspect="1"/>
          </p:cNvPicPr>
          <p:nvPr/>
        </p:nvPicPr>
        <p:blipFill>
          <a:blip r:embed="rId3"/>
          <a:stretch>
            <a:fillRect/>
          </a:stretch>
        </p:blipFill>
        <p:spPr>
          <a:xfrm>
            <a:off x="2667000" y="1920875"/>
            <a:ext cx="6858000" cy="4572000"/>
          </a:xfrm>
          <a:prstGeom prst="rect">
            <a:avLst/>
          </a:prstGeom>
        </p:spPr>
      </p:pic>
    </p:spTree>
    <p:extLst>
      <p:ext uri="{BB962C8B-B14F-4D97-AF65-F5344CB8AC3E}">
        <p14:creationId xmlns:p14="http://schemas.microsoft.com/office/powerpoint/2010/main" val="4188343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5991-2B49-414A-8BF7-177AB4ED26F9}"/>
              </a:ext>
            </a:extLst>
          </p:cNvPr>
          <p:cNvSpPr>
            <a:spLocks noGrp="1"/>
          </p:cNvSpPr>
          <p:nvPr>
            <p:ph type="title"/>
          </p:nvPr>
        </p:nvSpPr>
        <p:spPr/>
        <p:txBody>
          <a:bodyPr/>
          <a:lstStyle/>
          <a:p>
            <a:r>
              <a:rPr lang="en-US" dirty="0"/>
              <a:t>Soil nitrogen availability increases photosynthetic capacity</a:t>
            </a:r>
          </a:p>
        </p:txBody>
      </p:sp>
      <p:pic>
        <p:nvPicPr>
          <p:cNvPr id="6" name="Picture 5">
            <a:extLst>
              <a:ext uri="{FF2B5EF4-FFF2-40B4-BE49-F238E27FC236}">
                <a16:creationId xmlns:a16="http://schemas.microsoft.com/office/drawing/2014/main" id="{0D7BEEBC-441D-8742-99F1-C3B726D4E7A8}"/>
              </a:ext>
            </a:extLst>
          </p:cNvPr>
          <p:cNvPicPr>
            <a:picLocks noChangeAspect="1"/>
          </p:cNvPicPr>
          <p:nvPr/>
        </p:nvPicPr>
        <p:blipFill>
          <a:blip r:embed="rId2"/>
          <a:stretch>
            <a:fillRect/>
          </a:stretch>
        </p:blipFill>
        <p:spPr>
          <a:xfrm>
            <a:off x="2667000" y="1920875"/>
            <a:ext cx="6858000" cy="4572000"/>
          </a:xfrm>
          <a:prstGeom prst="rect">
            <a:avLst/>
          </a:prstGeom>
        </p:spPr>
      </p:pic>
      <p:sp>
        <p:nvSpPr>
          <p:cNvPr id="7" name="Rectangle 6">
            <a:extLst>
              <a:ext uri="{FF2B5EF4-FFF2-40B4-BE49-F238E27FC236}">
                <a16:creationId xmlns:a16="http://schemas.microsoft.com/office/drawing/2014/main" id="{AD29124D-A441-7041-8D4D-A715A3408460}"/>
              </a:ext>
            </a:extLst>
          </p:cNvPr>
          <p:cNvSpPr/>
          <p:nvPr/>
        </p:nvSpPr>
        <p:spPr>
          <a:xfrm>
            <a:off x="3376246" y="2013438"/>
            <a:ext cx="4554416"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483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5991-2B49-414A-8BF7-177AB4ED26F9}"/>
              </a:ext>
            </a:extLst>
          </p:cNvPr>
          <p:cNvSpPr>
            <a:spLocks noGrp="1"/>
          </p:cNvSpPr>
          <p:nvPr>
            <p:ph type="title"/>
          </p:nvPr>
        </p:nvSpPr>
        <p:spPr/>
        <p:txBody>
          <a:bodyPr/>
          <a:lstStyle/>
          <a:p>
            <a:r>
              <a:rPr lang="en-US" dirty="0"/>
              <a:t>Soil nitrogen availability increases photosynthetic capacity</a:t>
            </a:r>
          </a:p>
        </p:txBody>
      </p:sp>
      <p:pic>
        <p:nvPicPr>
          <p:cNvPr id="6" name="Picture 5">
            <a:extLst>
              <a:ext uri="{FF2B5EF4-FFF2-40B4-BE49-F238E27FC236}">
                <a16:creationId xmlns:a16="http://schemas.microsoft.com/office/drawing/2014/main" id="{0D7BEEBC-441D-8742-99F1-C3B726D4E7A8}"/>
              </a:ext>
            </a:extLst>
          </p:cNvPr>
          <p:cNvPicPr>
            <a:picLocks noChangeAspect="1"/>
          </p:cNvPicPr>
          <p:nvPr/>
        </p:nvPicPr>
        <p:blipFill>
          <a:blip r:embed="rId2"/>
          <a:stretch>
            <a:fillRect/>
          </a:stretch>
        </p:blipFill>
        <p:spPr>
          <a:xfrm>
            <a:off x="2667000" y="1920875"/>
            <a:ext cx="6858000" cy="4572000"/>
          </a:xfrm>
          <a:prstGeom prst="rect">
            <a:avLst/>
          </a:prstGeom>
        </p:spPr>
      </p:pic>
    </p:spTree>
    <p:extLst>
      <p:ext uri="{BB962C8B-B14F-4D97-AF65-F5344CB8AC3E}">
        <p14:creationId xmlns:p14="http://schemas.microsoft.com/office/powerpoint/2010/main" val="966446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03E5-3FB4-A440-8C1A-9CDB43BB4943}"/>
              </a:ext>
            </a:extLst>
          </p:cNvPr>
          <p:cNvSpPr>
            <a:spLocks noGrp="1"/>
          </p:cNvSpPr>
          <p:nvPr>
            <p:ph type="title"/>
          </p:nvPr>
        </p:nvSpPr>
        <p:spPr/>
        <p:txBody>
          <a:bodyPr>
            <a:normAutofit/>
          </a:bodyPr>
          <a:lstStyle/>
          <a:p>
            <a:r>
              <a:rPr lang="en-US" dirty="0"/>
              <a:t>Soil nitrogen availability increases photosynthetic nitrogen-use efficiency…</a:t>
            </a:r>
          </a:p>
        </p:txBody>
      </p:sp>
      <p:pic>
        <p:nvPicPr>
          <p:cNvPr id="11" name="Picture 10" descr="Chart, scatter chart&#10;&#10;Description automatically generated">
            <a:extLst>
              <a:ext uri="{FF2B5EF4-FFF2-40B4-BE49-F238E27FC236}">
                <a16:creationId xmlns:a16="http://schemas.microsoft.com/office/drawing/2014/main" id="{8B903B3B-9215-7248-9A4F-000D309EA604}"/>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12" name="Rectangle 11">
            <a:extLst>
              <a:ext uri="{FF2B5EF4-FFF2-40B4-BE49-F238E27FC236}">
                <a16:creationId xmlns:a16="http://schemas.microsoft.com/office/drawing/2014/main" id="{484856D1-4A31-564F-90B1-07FB5F4DC138}"/>
              </a:ext>
            </a:extLst>
          </p:cNvPr>
          <p:cNvSpPr/>
          <p:nvPr/>
        </p:nvSpPr>
        <p:spPr>
          <a:xfrm>
            <a:off x="3305908" y="2013438"/>
            <a:ext cx="4624754"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642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03E5-3FB4-A440-8C1A-9CDB43BB4943}"/>
              </a:ext>
            </a:extLst>
          </p:cNvPr>
          <p:cNvSpPr>
            <a:spLocks noGrp="1"/>
          </p:cNvSpPr>
          <p:nvPr>
            <p:ph type="title"/>
          </p:nvPr>
        </p:nvSpPr>
        <p:spPr/>
        <p:txBody>
          <a:bodyPr>
            <a:normAutofit/>
          </a:bodyPr>
          <a:lstStyle/>
          <a:p>
            <a:r>
              <a:rPr lang="en-US" dirty="0"/>
              <a:t>Soil nitrogen availability increases photosynthetic nitrogen-use efficiency…</a:t>
            </a:r>
          </a:p>
        </p:txBody>
      </p:sp>
      <p:pic>
        <p:nvPicPr>
          <p:cNvPr id="11" name="Picture 10" descr="Chart, scatter chart&#10;&#10;Description automatically generated">
            <a:extLst>
              <a:ext uri="{FF2B5EF4-FFF2-40B4-BE49-F238E27FC236}">
                <a16:creationId xmlns:a16="http://schemas.microsoft.com/office/drawing/2014/main" id="{8B903B3B-9215-7248-9A4F-000D309EA604}"/>
              </a:ext>
            </a:extLst>
          </p:cNvPr>
          <p:cNvPicPr>
            <a:picLocks noChangeAspect="1"/>
          </p:cNvPicPr>
          <p:nvPr/>
        </p:nvPicPr>
        <p:blipFill>
          <a:blip r:embed="rId3"/>
          <a:stretch>
            <a:fillRect/>
          </a:stretch>
        </p:blipFill>
        <p:spPr>
          <a:xfrm>
            <a:off x="2667000" y="1920875"/>
            <a:ext cx="6858000" cy="4572000"/>
          </a:xfrm>
          <a:prstGeom prst="rect">
            <a:avLst/>
          </a:prstGeom>
        </p:spPr>
      </p:pic>
    </p:spTree>
    <p:extLst>
      <p:ext uri="{BB962C8B-B14F-4D97-AF65-F5344CB8AC3E}">
        <p14:creationId xmlns:p14="http://schemas.microsoft.com/office/powerpoint/2010/main" val="2896992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03E5-3FB4-A440-8C1A-9CDB43BB4943}"/>
              </a:ext>
            </a:extLst>
          </p:cNvPr>
          <p:cNvSpPr>
            <a:spLocks noGrp="1"/>
          </p:cNvSpPr>
          <p:nvPr>
            <p:ph type="title"/>
          </p:nvPr>
        </p:nvSpPr>
        <p:spPr/>
        <p:txBody>
          <a:bodyPr>
            <a:normAutofit/>
          </a:bodyPr>
          <a:lstStyle/>
          <a:p>
            <a:r>
              <a:rPr lang="en-US" dirty="0"/>
              <a:t>… but does not influence water-use efficiency</a:t>
            </a:r>
          </a:p>
        </p:txBody>
      </p:sp>
      <p:pic>
        <p:nvPicPr>
          <p:cNvPr id="4" name="Picture 3" descr="Chart, scatter chart&#10;&#10;Description automatically generated">
            <a:extLst>
              <a:ext uri="{FF2B5EF4-FFF2-40B4-BE49-F238E27FC236}">
                <a16:creationId xmlns:a16="http://schemas.microsoft.com/office/drawing/2014/main" id="{3B7C1E9A-30D0-534B-B3CC-E1D7CF5FDFA6}"/>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5" name="Rectangle 4">
            <a:extLst>
              <a:ext uri="{FF2B5EF4-FFF2-40B4-BE49-F238E27FC236}">
                <a16:creationId xmlns:a16="http://schemas.microsoft.com/office/drawing/2014/main" id="{26BE615E-5357-434B-818C-A15B1A29F7C0}"/>
              </a:ext>
            </a:extLst>
          </p:cNvPr>
          <p:cNvSpPr/>
          <p:nvPr/>
        </p:nvSpPr>
        <p:spPr>
          <a:xfrm>
            <a:off x="3490546" y="2013438"/>
            <a:ext cx="4440116"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160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03E5-3FB4-A440-8C1A-9CDB43BB4943}"/>
              </a:ext>
            </a:extLst>
          </p:cNvPr>
          <p:cNvSpPr>
            <a:spLocks noGrp="1"/>
          </p:cNvSpPr>
          <p:nvPr>
            <p:ph type="title"/>
          </p:nvPr>
        </p:nvSpPr>
        <p:spPr/>
        <p:txBody>
          <a:bodyPr>
            <a:normAutofit/>
          </a:bodyPr>
          <a:lstStyle/>
          <a:p>
            <a:r>
              <a:rPr lang="en-US" dirty="0"/>
              <a:t>… but does not influence water-use efficiency</a:t>
            </a:r>
          </a:p>
        </p:txBody>
      </p:sp>
      <p:pic>
        <p:nvPicPr>
          <p:cNvPr id="4" name="Picture 3" descr="Chart, scatter chart&#10;&#10;Description automatically generated">
            <a:extLst>
              <a:ext uri="{FF2B5EF4-FFF2-40B4-BE49-F238E27FC236}">
                <a16:creationId xmlns:a16="http://schemas.microsoft.com/office/drawing/2014/main" id="{3B7C1E9A-30D0-534B-B3CC-E1D7CF5FDFA6}"/>
              </a:ext>
            </a:extLst>
          </p:cNvPr>
          <p:cNvPicPr>
            <a:picLocks noChangeAspect="1"/>
          </p:cNvPicPr>
          <p:nvPr/>
        </p:nvPicPr>
        <p:blipFill>
          <a:blip r:embed="rId3"/>
          <a:stretch>
            <a:fillRect/>
          </a:stretch>
        </p:blipFill>
        <p:spPr>
          <a:xfrm>
            <a:off x="2667000" y="1920875"/>
            <a:ext cx="6858000" cy="4572000"/>
          </a:xfrm>
          <a:prstGeom prst="rect">
            <a:avLst/>
          </a:prstGeom>
        </p:spPr>
      </p:pic>
    </p:spTree>
    <p:extLst>
      <p:ext uri="{BB962C8B-B14F-4D97-AF65-F5344CB8AC3E}">
        <p14:creationId xmlns:p14="http://schemas.microsoft.com/office/powerpoint/2010/main" val="392472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C66C1-B16E-014F-B701-C8FC9C2FBA61}"/>
              </a:ext>
            </a:extLst>
          </p:cNvPr>
          <p:cNvSpPr>
            <a:spLocks noGrp="1"/>
          </p:cNvSpPr>
          <p:nvPr>
            <p:ph type="title"/>
          </p:nvPr>
        </p:nvSpPr>
        <p:spPr/>
        <p:txBody>
          <a:bodyPr/>
          <a:lstStyle/>
          <a:p>
            <a:r>
              <a:rPr lang="en-US" dirty="0"/>
              <a:t>Soil nitrogen availability does not influence woody tissue production…</a:t>
            </a:r>
          </a:p>
        </p:txBody>
      </p:sp>
      <p:pic>
        <p:nvPicPr>
          <p:cNvPr id="6" name="Picture 5" descr="Chart, scatter chart&#10;&#10;Description automatically generated">
            <a:extLst>
              <a:ext uri="{FF2B5EF4-FFF2-40B4-BE49-F238E27FC236}">
                <a16:creationId xmlns:a16="http://schemas.microsoft.com/office/drawing/2014/main" id="{57391C88-B58F-6947-8950-BA4F1914723F}"/>
              </a:ext>
            </a:extLst>
          </p:cNvPr>
          <p:cNvPicPr>
            <a:picLocks noChangeAspect="1"/>
          </p:cNvPicPr>
          <p:nvPr/>
        </p:nvPicPr>
        <p:blipFill>
          <a:blip r:embed="rId3"/>
          <a:stretch>
            <a:fillRect/>
          </a:stretch>
        </p:blipFill>
        <p:spPr>
          <a:xfrm>
            <a:off x="2667000" y="1920875"/>
            <a:ext cx="6858000" cy="4572000"/>
          </a:xfrm>
          <a:prstGeom prst="rect">
            <a:avLst/>
          </a:prstGeom>
        </p:spPr>
      </p:pic>
      <p:sp>
        <p:nvSpPr>
          <p:cNvPr id="8" name="Rectangle 7">
            <a:extLst>
              <a:ext uri="{FF2B5EF4-FFF2-40B4-BE49-F238E27FC236}">
                <a16:creationId xmlns:a16="http://schemas.microsoft.com/office/drawing/2014/main" id="{94D06591-6C0C-D143-B4E8-662F3A78E57D}"/>
              </a:ext>
            </a:extLst>
          </p:cNvPr>
          <p:cNvSpPr/>
          <p:nvPr/>
        </p:nvSpPr>
        <p:spPr>
          <a:xfrm>
            <a:off x="3490546" y="2013438"/>
            <a:ext cx="4440115"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4559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C66C1-B16E-014F-B701-C8FC9C2FBA61}"/>
              </a:ext>
            </a:extLst>
          </p:cNvPr>
          <p:cNvSpPr>
            <a:spLocks noGrp="1"/>
          </p:cNvSpPr>
          <p:nvPr>
            <p:ph type="title"/>
          </p:nvPr>
        </p:nvSpPr>
        <p:spPr/>
        <p:txBody>
          <a:bodyPr/>
          <a:lstStyle/>
          <a:p>
            <a:r>
              <a:rPr lang="en-US" dirty="0"/>
              <a:t>Soil nitrogen availability does not influence woody tissue production…</a:t>
            </a:r>
          </a:p>
        </p:txBody>
      </p:sp>
      <p:pic>
        <p:nvPicPr>
          <p:cNvPr id="6" name="Picture 5" descr="Chart, scatter chart&#10;&#10;Description automatically generated">
            <a:extLst>
              <a:ext uri="{FF2B5EF4-FFF2-40B4-BE49-F238E27FC236}">
                <a16:creationId xmlns:a16="http://schemas.microsoft.com/office/drawing/2014/main" id="{57391C88-B58F-6947-8950-BA4F1914723F}"/>
              </a:ext>
            </a:extLst>
          </p:cNvPr>
          <p:cNvPicPr>
            <a:picLocks noChangeAspect="1"/>
          </p:cNvPicPr>
          <p:nvPr/>
        </p:nvPicPr>
        <p:blipFill>
          <a:blip r:embed="rId3"/>
          <a:stretch>
            <a:fillRect/>
          </a:stretch>
        </p:blipFill>
        <p:spPr>
          <a:xfrm>
            <a:off x="2667000" y="1920875"/>
            <a:ext cx="6858000" cy="4572000"/>
          </a:xfrm>
          <a:prstGeom prst="rect">
            <a:avLst/>
          </a:prstGeom>
        </p:spPr>
      </p:pic>
    </p:spTree>
    <p:extLst>
      <p:ext uri="{BB962C8B-B14F-4D97-AF65-F5344CB8AC3E}">
        <p14:creationId xmlns:p14="http://schemas.microsoft.com/office/powerpoint/2010/main" val="194857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7225E11-F2EC-4E44-ADBB-D54515A416E2}"/>
              </a:ext>
            </a:extLst>
          </p:cNvPr>
          <p:cNvSpPr txBox="1"/>
          <p:nvPr/>
        </p:nvSpPr>
        <p:spPr>
          <a:xfrm>
            <a:off x="630904" y="4670611"/>
            <a:ext cx="3161607" cy="1477328"/>
          </a:xfrm>
          <a:prstGeom prst="rect">
            <a:avLst/>
          </a:prstGeom>
          <a:noFill/>
          <a:ln w="28575">
            <a:solidFill>
              <a:schemeClr val="tx1"/>
            </a:solidFill>
          </a:ln>
        </p:spPr>
        <p:txBody>
          <a:bodyPr wrap="square" rtlCol="0">
            <a:spAutoFit/>
          </a:bodyPr>
          <a:lstStyle/>
          <a:p>
            <a:pPr algn="ctr"/>
            <a:r>
              <a:rPr lang="en-US" b="1" dirty="0">
                <a:latin typeface="Arial" panose="020B0604020202020204" pitchFamily="34" charset="0"/>
                <a:cs typeface="Arial" panose="020B0604020202020204" pitchFamily="34" charset="0"/>
              </a:rPr>
              <a:t>Terrestrial biosphere models indirectly predict photosynthetic capacity from soil nitrogen availability</a:t>
            </a:r>
          </a:p>
        </p:txBody>
      </p:sp>
      <p:sp>
        <p:nvSpPr>
          <p:cNvPr id="14" name="Rectangle 13">
            <a:extLst>
              <a:ext uri="{FF2B5EF4-FFF2-40B4-BE49-F238E27FC236}">
                <a16:creationId xmlns:a16="http://schemas.microsoft.com/office/drawing/2014/main" id="{8C497D8E-586E-AE43-A63C-55754EDA1EFF}"/>
              </a:ext>
            </a:extLst>
          </p:cNvPr>
          <p:cNvSpPr/>
          <p:nvPr/>
        </p:nvSpPr>
        <p:spPr>
          <a:xfrm>
            <a:off x="8787124" y="626311"/>
            <a:ext cx="2062887" cy="999744"/>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Photosynthetic capacity</a:t>
            </a:r>
          </a:p>
        </p:txBody>
      </p:sp>
      <p:sp>
        <p:nvSpPr>
          <p:cNvPr id="15" name="Rectangle 14">
            <a:extLst>
              <a:ext uri="{FF2B5EF4-FFF2-40B4-BE49-F238E27FC236}">
                <a16:creationId xmlns:a16="http://schemas.microsoft.com/office/drawing/2014/main" id="{EC673181-C129-864D-A527-075E4EC30684}"/>
              </a:ext>
            </a:extLst>
          </p:cNvPr>
          <p:cNvSpPr/>
          <p:nvPr/>
        </p:nvSpPr>
        <p:spPr>
          <a:xfrm>
            <a:off x="1397563" y="626311"/>
            <a:ext cx="2062887" cy="99974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Soil resource availability</a:t>
            </a:r>
          </a:p>
        </p:txBody>
      </p:sp>
      <p:sp>
        <p:nvSpPr>
          <p:cNvPr id="16" name="Rectangle 15">
            <a:extLst>
              <a:ext uri="{FF2B5EF4-FFF2-40B4-BE49-F238E27FC236}">
                <a16:creationId xmlns:a16="http://schemas.microsoft.com/office/drawing/2014/main" id="{F53899C0-446D-D341-B736-D8B22671712F}"/>
              </a:ext>
            </a:extLst>
          </p:cNvPr>
          <p:cNvSpPr/>
          <p:nvPr/>
        </p:nvSpPr>
        <p:spPr>
          <a:xfrm>
            <a:off x="5046627" y="626311"/>
            <a:ext cx="2062887" cy="999744"/>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Leaf nutrient content</a:t>
            </a:r>
          </a:p>
        </p:txBody>
      </p:sp>
      <p:sp>
        <p:nvSpPr>
          <p:cNvPr id="17" name="Right Arrow 16">
            <a:extLst>
              <a:ext uri="{FF2B5EF4-FFF2-40B4-BE49-F238E27FC236}">
                <a16:creationId xmlns:a16="http://schemas.microsoft.com/office/drawing/2014/main" id="{6179A712-E83B-3545-A260-C760155674F4}"/>
              </a:ext>
            </a:extLst>
          </p:cNvPr>
          <p:cNvSpPr/>
          <p:nvPr/>
        </p:nvSpPr>
        <p:spPr>
          <a:xfrm>
            <a:off x="7459115" y="883867"/>
            <a:ext cx="978408" cy="484632"/>
          </a:xfrm>
          <a:prstGeom prst="rightArrow">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F81DCD80-C314-784A-8A89-F68A004C319E}"/>
              </a:ext>
            </a:extLst>
          </p:cNvPr>
          <p:cNvSpPr/>
          <p:nvPr/>
        </p:nvSpPr>
        <p:spPr>
          <a:xfrm rot="5400000">
            <a:off x="9329363" y="2197555"/>
            <a:ext cx="978408" cy="484632"/>
          </a:xfrm>
          <a:prstGeom prst="rightArrow">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4408232-56D2-6145-B401-7F4CDE4AF60B}"/>
              </a:ext>
            </a:extLst>
          </p:cNvPr>
          <p:cNvSpPr/>
          <p:nvPr/>
        </p:nvSpPr>
        <p:spPr>
          <a:xfrm>
            <a:off x="8787124" y="3253687"/>
            <a:ext cx="2062887" cy="999744"/>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Leaf-level photosynthesis</a:t>
            </a:r>
          </a:p>
        </p:txBody>
      </p:sp>
      <p:sp>
        <p:nvSpPr>
          <p:cNvPr id="20" name="Right Arrow 19">
            <a:extLst>
              <a:ext uri="{FF2B5EF4-FFF2-40B4-BE49-F238E27FC236}">
                <a16:creationId xmlns:a16="http://schemas.microsoft.com/office/drawing/2014/main" id="{B025B24D-5560-D942-84FB-8D32649BA4C8}"/>
              </a:ext>
            </a:extLst>
          </p:cNvPr>
          <p:cNvSpPr/>
          <p:nvPr/>
        </p:nvSpPr>
        <p:spPr>
          <a:xfrm>
            <a:off x="3764334" y="883867"/>
            <a:ext cx="978408" cy="484632"/>
          </a:xfrm>
          <a:prstGeom prst="rightArrow">
            <a:avLst/>
          </a:prstGeom>
          <a:solidFill>
            <a:schemeClr val="accent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1694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AB64-9B15-D545-A320-459E371D69EE}"/>
              </a:ext>
            </a:extLst>
          </p:cNvPr>
          <p:cNvSpPr>
            <a:spLocks noGrp="1"/>
          </p:cNvSpPr>
          <p:nvPr>
            <p:ph type="title"/>
          </p:nvPr>
        </p:nvSpPr>
        <p:spPr/>
        <p:txBody>
          <a:bodyPr/>
          <a:lstStyle/>
          <a:p>
            <a:r>
              <a:rPr lang="en-US" dirty="0"/>
              <a:t>… or relative growth rate</a:t>
            </a:r>
          </a:p>
        </p:txBody>
      </p:sp>
      <p:pic>
        <p:nvPicPr>
          <p:cNvPr id="5" name="Picture 4" descr="Chart, scatter chart&#10;&#10;Description automatically generated">
            <a:extLst>
              <a:ext uri="{FF2B5EF4-FFF2-40B4-BE49-F238E27FC236}">
                <a16:creationId xmlns:a16="http://schemas.microsoft.com/office/drawing/2014/main" id="{D51C78B2-456E-D940-ACAE-6FB52F18CF79}"/>
              </a:ext>
            </a:extLst>
          </p:cNvPr>
          <p:cNvPicPr>
            <a:picLocks noChangeAspect="1"/>
          </p:cNvPicPr>
          <p:nvPr/>
        </p:nvPicPr>
        <p:blipFill>
          <a:blip r:embed="rId2"/>
          <a:stretch>
            <a:fillRect/>
          </a:stretch>
        </p:blipFill>
        <p:spPr>
          <a:xfrm>
            <a:off x="2667000" y="1920875"/>
            <a:ext cx="6858000" cy="4572000"/>
          </a:xfrm>
          <a:prstGeom prst="rect">
            <a:avLst/>
          </a:prstGeom>
        </p:spPr>
      </p:pic>
      <p:sp>
        <p:nvSpPr>
          <p:cNvPr id="6" name="Rectangle 5">
            <a:extLst>
              <a:ext uri="{FF2B5EF4-FFF2-40B4-BE49-F238E27FC236}">
                <a16:creationId xmlns:a16="http://schemas.microsoft.com/office/drawing/2014/main" id="{26B2B8A5-49EC-1C41-A15E-60E433EDE402}"/>
              </a:ext>
            </a:extLst>
          </p:cNvPr>
          <p:cNvSpPr/>
          <p:nvPr/>
        </p:nvSpPr>
        <p:spPr>
          <a:xfrm>
            <a:off x="3437793" y="2013438"/>
            <a:ext cx="4492870" cy="37894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787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AB64-9B15-D545-A320-459E371D69EE}"/>
              </a:ext>
            </a:extLst>
          </p:cNvPr>
          <p:cNvSpPr>
            <a:spLocks noGrp="1"/>
          </p:cNvSpPr>
          <p:nvPr>
            <p:ph type="title"/>
          </p:nvPr>
        </p:nvSpPr>
        <p:spPr/>
        <p:txBody>
          <a:bodyPr/>
          <a:lstStyle/>
          <a:p>
            <a:r>
              <a:rPr lang="en-US" dirty="0"/>
              <a:t>… or relative growth rate</a:t>
            </a:r>
          </a:p>
        </p:txBody>
      </p:sp>
      <p:pic>
        <p:nvPicPr>
          <p:cNvPr id="5" name="Picture 4" descr="Chart, scatter chart&#10;&#10;Description automatically generated">
            <a:extLst>
              <a:ext uri="{FF2B5EF4-FFF2-40B4-BE49-F238E27FC236}">
                <a16:creationId xmlns:a16="http://schemas.microsoft.com/office/drawing/2014/main" id="{D51C78B2-456E-D940-ACAE-6FB52F18CF79}"/>
              </a:ext>
            </a:extLst>
          </p:cNvPr>
          <p:cNvPicPr>
            <a:picLocks noChangeAspect="1"/>
          </p:cNvPicPr>
          <p:nvPr/>
        </p:nvPicPr>
        <p:blipFill>
          <a:blip r:embed="rId2"/>
          <a:stretch>
            <a:fillRect/>
          </a:stretch>
        </p:blipFill>
        <p:spPr>
          <a:xfrm>
            <a:off x="2667000" y="1920875"/>
            <a:ext cx="6858000" cy="4572000"/>
          </a:xfrm>
          <a:prstGeom prst="rect">
            <a:avLst/>
          </a:prstGeom>
        </p:spPr>
      </p:pic>
    </p:spTree>
    <p:extLst>
      <p:ext uri="{BB962C8B-B14F-4D97-AF65-F5344CB8AC3E}">
        <p14:creationId xmlns:p14="http://schemas.microsoft.com/office/powerpoint/2010/main" val="1558712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6952-285B-7643-9DFA-A4DB9F5D9448}"/>
              </a:ext>
            </a:extLst>
          </p:cNvPr>
          <p:cNvSpPr>
            <a:spLocks noGrp="1"/>
          </p:cNvSpPr>
          <p:nvPr>
            <p:ph type="title"/>
          </p:nvPr>
        </p:nvSpPr>
        <p:spPr/>
        <p:txBody>
          <a:bodyPr>
            <a:normAutofit/>
          </a:bodyPr>
          <a:lstStyle/>
          <a:p>
            <a:r>
              <a:rPr lang="en-US" dirty="0"/>
              <a:t>Revisiting Option 1</a:t>
            </a:r>
          </a:p>
        </p:txBody>
      </p:sp>
      <p:sp>
        <p:nvSpPr>
          <p:cNvPr id="3" name="Content Placeholder 2">
            <a:extLst>
              <a:ext uri="{FF2B5EF4-FFF2-40B4-BE49-F238E27FC236}">
                <a16:creationId xmlns:a16="http://schemas.microsoft.com/office/drawing/2014/main" id="{DB88BCC4-57A0-4D4B-82F6-BC11361F88C4}"/>
              </a:ext>
            </a:extLst>
          </p:cNvPr>
          <p:cNvSpPr>
            <a:spLocks noGrp="1"/>
          </p:cNvSpPr>
          <p:nvPr>
            <p:ph sz="half" idx="1"/>
          </p:nvPr>
        </p:nvSpPr>
        <p:spPr/>
        <p:txBody>
          <a:bodyPr/>
          <a:lstStyle/>
          <a:p>
            <a:pPr marL="0" indent="0">
              <a:buNone/>
            </a:pPr>
            <a:r>
              <a:rPr lang="en-US" dirty="0"/>
              <a:t>Did soil N allow photosynthesis rates to be achieved with higher water use efficiency at the expense of nitrogen-use efficiency?</a:t>
            </a:r>
          </a:p>
          <a:p>
            <a:pPr marL="0" indent="0">
              <a:buNone/>
            </a:pPr>
            <a:endParaRPr lang="en-US" dirty="0"/>
          </a:p>
        </p:txBody>
      </p:sp>
      <p:pic>
        <p:nvPicPr>
          <p:cNvPr id="4" name="Picture 4">
            <a:extLst>
              <a:ext uri="{FF2B5EF4-FFF2-40B4-BE49-F238E27FC236}">
                <a16:creationId xmlns:a16="http://schemas.microsoft.com/office/drawing/2014/main" id="{DEB05222-EDBB-5D4C-9E16-EC9DE0BD9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137" y="2242820"/>
            <a:ext cx="5538044" cy="27565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BDCDF14C-B2D0-7B4A-8244-E2ACA47C592B}"/>
              </a:ext>
            </a:extLst>
          </p:cNvPr>
          <p:cNvSpPr txBox="1"/>
          <p:nvPr/>
        </p:nvSpPr>
        <p:spPr>
          <a:xfrm>
            <a:off x="9319098" y="6581001"/>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2341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6952-285B-7643-9DFA-A4DB9F5D9448}"/>
              </a:ext>
            </a:extLst>
          </p:cNvPr>
          <p:cNvSpPr>
            <a:spLocks noGrp="1"/>
          </p:cNvSpPr>
          <p:nvPr>
            <p:ph type="title"/>
          </p:nvPr>
        </p:nvSpPr>
        <p:spPr/>
        <p:txBody>
          <a:bodyPr>
            <a:normAutofit/>
          </a:bodyPr>
          <a:lstStyle/>
          <a:p>
            <a:r>
              <a:rPr lang="en-US" dirty="0"/>
              <a:t>Revisiting Option 1</a:t>
            </a:r>
          </a:p>
        </p:txBody>
      </p:sp>
      <p:sp>
        <p:nvSpPr>
          <p:cNvPr id="3" name="Content Placeholder 2">
            <a:extLst>
              <a:ext uri="{FF2B5EF4-FFF2-40B4-BE49-F238E27FC236}">
                <a16:creationId xmlns:a16="http://schemas.microsoft.com/office/drawing/2014/main" id="{DB88BCC4-57A0-4D4B-82F6-BC11361F88C4}"/>
              </a:ext>
            </a:extLst>
          </p:cNvPr>
          <p:cNvSpPr>
            <a:spLocks noGrp="1"/>
          </p:cNvSpPr>
          <p:nvPr>
            <p:ph sz="half" idx="1"/>
          </p:nvPr>
        </p:nvSpPr>
        <p:spPr/>
        <p:txBody>
          <a:bodyPr/>
          <a:lstStyle/>
          <a:p>
            <a:pPr marL="0" indent="0">
              <a:buNone/>
            </a:pPr>
            <a:r>
              <a:rPr lang="en-US" dirty="0"/>
              <a:t>Did soil N allow photosynthesis rates to be achieved with higher water use efficiency at the expense of nitrogen-use efficiency?</a:t>
            </a:r>
          </a:p>
          <a:p>
            <a:pPr marL="0" indent="0">
              <a:buNone/>
            </a:pPr>
            <a:endParaRPr lang="en-US" dirty="0"/>
          </a:p>
          <a:p>
            <a:pPr marL="0" indent="0">
              <a:buNone/>
            </a:pPr>
            <a:r>
              <a:rPr lang="en-US" dirty="0">
                <a:solidFill>
                  <a:schemeClr val="accent2"/>
                </a:solidFill>
              </a:rPr>
              <a:t>No, increased soil N increased nitrogen-use efficiency and did not influence water-use efficiency</a:t>
            </a:r>
          </a:p>
        </p:txBody>
      </p:sp>
      <p:pic>
        <p:nvPicPr>
          <p:cNvPr id="4" name="Picture 4">
            <a:extLst>
              <a:ext uri="{FF2B5EF4-FFF2-40B4-BE49-F238E27FC236}">
                <a16:creationId xmlns:a16="http://schemas.microsoft.com/office/drawing/2014/main" id="{DEB05222-EDBB-5D4C-9E16-EC9DE0BD9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137" y="2242820"/>
            <a:ext cx="5538044" cy="27565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BDCDF14C-B2D0-7B4A-8244-E2ACA47C592B}"/>
              </a:ext>
            </a:extLst>
          </p:cNvPr>
          <p:cNvSpPr txBox="1"/>
          <p:nvPr/>
        </p:nvSpPr>
        <p:spPr>
          <a:xfrm>
            <a:off x="9319098" y="6581001"/>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6236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4ACD-9F40-D849-91BF-421EF90EF469}"/>
              </a:ext>
            </a:extLst>
          </p:cNvPr>
          <p:cNvSpPr>
            <a:spLocks noGrp="1"/>
          </p:cNvSpPr>
          <p:nvPr>
            <p:ph type="title"/>
          </p:nvPr>
        </p:nvSpPr>
        <p:spPr/>
        <p:txBody>
          <a:bodyPr>
            <a:normAutofit/>
          </a:bodyPr>
          <a:lstStyle/>
          <a:p>
            <a:r>
              <a:rPr lang="en-US" dirty="0"/>
              <a:t>Revisiting Option 2</a:t>
            </a:r>
          </a:p>
        </p:txBody>
      </p:sp>
      <p:sp>
        <p:nvSpPr>
          <p:cNvPr id="3" name="Content Placeholder 2">
            <a:extLst>
              <a:ext uri="{FF2B5EF4-FFF2-40B4-BE49-F238E27FC236}">
                <a16:creationId xmlns:a16="http://schemas.microsoft.com/office/drawing/2014/main" id="{36CB2A0C-AC6C-6745-AD72-1427D8EC59BC}"/>
              </a:ext>
            </a:extLst>
          </p:cNvPr>
          <p:cNvSpPr>
            <a:spLocks noGrp="1"/>
          </p:cNvSpPr>
          <p:nvPr>
            <p:ph sz="half" idx="1"/>
          </p:nvPr>
        </p:nvSpPr>
        <p:spPr/>
        <p:txBody>
          <a:bodyPr>
            <a:normAutofit/>
          </a:bodyPr>
          <a:lstStyle/>
          <a:p>
            <a:pPr marL="0" indent="0">
              <a:buNone/>
            </a:pPr>
            <a:r>
              <a:rPr lang="en-US" dirty="0"/>
              <a:t>Did soil N invoke tradeoffs between biomass production and </a:t>
            </a:r>
            <a:r>
              <a:rPr lang="en-US" dirty="0" err="1"/>
              <a:t>N</a:t>
            </a:r>
            <a:r>
              <a:rPr lang="en-US" baseline="-25000" dirty="0" err="1"/>
              <a:t>area</a:t>
            </a:r>
            <a:r>
              <a:rPr lang="en-US" dirty="0"/>
              <a:t>?</a:t>
            </a:r>
          </a:p>
          <a:p>
            <a:pPr marL="0" indent="0">
              <a:buNone/>
            </a:pPr>
            <a:endParaRPr lang="en-US" dirty="0"/>
          </a:p>
        </p:txBody>
      </p:sp>
      <p:pic>
        <p:nvPicPr>
          <p:cNvPr id="4" name="Picture 3">
            <a:extLst>
              <a:ext uri="{FF2B5EF4-FFF2-40B4-BE49-F238E27FC236}">
                <a16:creationId xmlns:a16="http://schemas.microsoft.com/office/drawing/2014/main" id="{72463702-18AE-F545-9AD5-9F973DFAC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7096" y="1609699"/>
            <a:ext cx="3906846" cy="4883176"/>
          </a:xfrm>
          <a:prstGeom prst="rect">
            <a:avLst/>
          </a:prstGeom>
        </p:spPr>
      </p:pic>
      <p:sp>
        <p:nvSpPr>
          <p:cNvPr id="5" name="TextBox 4">
            <a:extLst>
              <a:ext uri="{FF2B5EF4-FFF2-40B4-BE49-F238E27FC236}">
                <a16:creationId xmlns:a16="http://schemas.microsoft.com/office/drawing/2014/main" id="{62EDFC27-4D86-3C43-88A8-FB120571A57E}"/>
              </a:ext>
            </a:extLst>
          </p:cNvPr>
          <p:cNvSpPr txBox="1"/>
          <p:nvPr/>
        </p:nvSpPr>
        <p:spPr>
          <a:xfrm>
            <a:off x="10623942" y="6581001"/>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(in prep)</a:t>
            </a:r>
          </a:p>
        </p:txBody>
      </p:sp>
    </p:spTree>
    <p:extLst>
      <p:ext uri="{BB962C8B-B14F-4D97-AF65-F5344CB8AC3E}">
        <p14:creationId xmlns:p14="http://schemas.microsoft.com/office/powerpoint/2010/main" val="697147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4ACD-9F40-D849-91BF-421EF90EF469}"/>
              </a:ext>
            </a:extLst>
          </p:cNvPr>
          <p:cNvSpPr>
            <a:spLocks noGrp="1"/>
          </p:cNvSpPr>
          <p:nvPr>
            <p:ph type="title"/>
          </p:nvPr>
        </p:nvSpPr>
        <p:spPr/>
        <p:txBody>
          <a:bodyPr>
            <a:normAutofit/>
          </a:bodyPr>
          <a:lstStyle/>
          <a:p>
            <a:r>
              <a:rPr lang="en-US" dirty="0"/>
              <a:t>Revisiting Option 2</a:t>
            </a:r>
          </a:p>
        </p:txBody>
      </p:sp>
      <p:sp>
        <p:nvSpPr>
          <p:cNvPr id="3" name="Content Placeholder 2">
            <a:extLst>
              <a:ext uri="{FF2B5EF4-FFF2-40B4-BE49-F238E27FC236}">
                <a16:creationId xmlns:a16="http://schemas.microsoft.com/office/drawing/2014/main" id="{36CB2A0C-AC6C-6745-AD72-1427D8EC59BC}"/>
              </a:ext>
            </a:extLst>
          </p:cNvPr>
          <p:cNvSpPr>
            <a:spLocks noGrp="1"/>
          </p:cNvSpPr>
          <p:nvPr>
            <p:ph sz="half" idx="1"/>
          </p:nvPr>
        </p:nvSpPr>
        <p:spPr/>
        <p:txBody>
          <a:bodyPr>
            <a:normAutofit/>
          </a:bodyPr>
          <a:lstStyle/>
          <a:p>
            <a:pPr marL="0" indent="0">
              <a:buNone/>
            </a:pPr>
            <a:r>
              <a:rPr lang="en-US" dirty="0"/>
              <a:t>Did soil N invoke tradeoffs between biomass production and </a:t>
            </a:r>
            <a:r>
              <a:rPr lang="en-US" dirty="0" err="1"/>
              <a:t>N</a:t>
            </a:r>
            <a:r>
              <a:rPr lang="en-US" baseline="-25000" dirty="0" err="1"/>
              <a:t>area</a:t>
            </a:r>
            <a:r>
              <a:rPr lang="en-US" dirty="0"/>
              <a:t>?</a:t>
            </a:r>
          </a:p>
          <a:p>
            <a:pPr marL="0" indent="0">
              <a:buNone/>
            </a:pPr>
            <a:endParaRPr lang="en-US" dirty="0"/>
          </a:p>
          <a:p>
            <a:pPr marL="0" indent="0">
              <a:buNone/>
            </a:pPr>
            <a:r>
              <a:rPr lang="en-US" dirty="0">
                <a:solidFill>
                  <a:schemeClr val="accent1"/>
                </a:solidFill>
              </a:rPr>
              <a:t>Yes! Soil N did not influence whole plant growth, but increased N</a:t>
            </a:r>
            <a:r>
              <a:rPr lang="en-US" baseline="-25000" dirty="0">
                <a:solidFill>
                  <a:schemeClr val="accent1"/>
                </a:solidFill>
              </a:rPr>
              <a:t>area</a:t>
            </a:r>
            <a:r>
              <a:rPr lang="en-US" dirty="0">
                <a:solidFill>
                  <a:schemeClr val="accent1"/>
                </a:solidFill>
              </a:rPr>
              <a:t>.</a:t>
            </a:r>
          </a:p>
        </p:txBody>
      </p:sp>
      <p:pic>
        <p:nvPicPr>
          <p:cNvPr id="4" name="Picture 3">
            <a:extLst>
              <a:ext uri="{FF2B5EF4-FFF2-40B4-BE49-F238E27FC236}">
                <a16:creationId xmlns:a16="http://schemas.microsoft.com/office/drawing/2014/main" id="{72463702-18AE-F545-9AD5-9F973DFAC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7096" y="1609699"/>
            <a:ext cx="3906846" cy="4883176"/>
          </a:xfrm>
          <a:prstGeom prst="rect">
            <a:avLst/>
          </a:prstGeom>
        </p:spPr>
      </p:pic>
      <p:sp>
        <p:nvSpPr>
          <p:cNvPr id="5" name="TextBox 4">
            <a:extLst>
              <a:ext uri="{FF2B5EF4-FFF2-40B4-BE49-F238E27FC236}">
                <a16:creationId xmlns:a16="http://schemas.microsoft.com/office/drawing/2014/main" id="{62EDFC27-4D86-3C43-88A8-FB120571A57E}"/>
              </a:ext>
            </a:extLst>
          </p:cNvPr>
          <p:cNvSpPr txBox="1"/>
          <p:nvPr/>
        </p:nvSpPr>
        <p:spPr>
          <a:xfrm>
            <a:off x="10623942" y="6581001"/>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(in prep)</a:t>
            </a:r>
          </a:p>
        </p:txBody>
      </p:sp>
    </p:spTree>
    <p:extLst>
      <p:ext uri="{BB962C8B-B14F-4D97-AF65-F5344CB8AC3E}">
        <p14:creationId xmlns:p14="http://schemas.microsoft.com/office/powerpoint/2010/main" val="3912801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B2DC8-D594-5A4D-A18E-8FBDA1E956B8}"/>
              </a:ext>
            </a:extLst>
          </p:cNvPr>
          <p:cNvSpPr>
            <a:spLocks noGrp="1"/>
          </p:cNvSpPr>
          <p:nvPr>
            <p:ph type="title"/>
          </p:nvPr>
        </p:nvSpPr>
        <p:spPr/>
        <p:txBody>
          <a:bodyPr/>
          <a:lstStyle/>
          <a:p>
            <a:r>
              <a:rPr lang="en-US" dirty="0"/>
              <a:t>Discussion</a:t>
            </a:r>
          </a:p>
        </p:txBody>
      </p:sp>
      <p:sp>
        <p:nvSpPr>
          <p:cNvPr id="5" name="Content Placeholder 4">
            <a:extLst>
              <a:ext uri="{FF2B5EF4-FFF2-40B4-BE49-F238E27FC236}">
                <a16:creationId xmlns:a16="http://schemas.microsoft.com/office/drawing/2014/main" id="{9F718C01-C83B-A04E-A51B-1B433B4BE61B}"/>
              </a:ext>
            </a:extLst>
          </p:cNvPr>
          <p:cNvSpPr>
            <a:spLocks noGrp="1"/>
          </p:cNvSpPr>
          <p:nvPr>
            <p:ph idx="1"/>
          </p:nvPr>
        </p:nvSpPr>
        <p:spPr/>
        <p:txBody>
          <a:bodyPr/>
          <a:lstStyle/>
          <a:p>
            <a:r>
              <a:rPr lang="en-US" dirty="0"/>
              <a:t>[work in progress]</a:t>
            </a:r>
          </a:p>
          <a:p>
            <a:endParaRPr lang="en-US" dirty="0"/>
          </a:p>
        </p:txBody>
      </p:sp>
    </p:spTree>
    <p:extLst>
      <p:ext uri="{BB962C8B-B14F-4D97-AF65-F5344CB8AC3E}">
        <p14:creationId xmlns:p14="http://schemas.microsoft.com/office/powerpoint/2010/main" val="3214025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4226A-AD82-3A47-B18A-6B8CEA71FD7F}"/>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A00C5A7F-1B77-CC44-B01D-48AFA64DDEFE}"/>
              </a:ext>
            </a:extLst>
          </p:cNvPr>
          <p:cNvSpPr>
            <a:spLocks noGrp="1"/>
          </p:cNvSpPr>
          <p:nvPr>
            <p:ph idx="1"/>
          </p:nvPr>
        </p:nvSpPr>
        <p:spPr>
          <a:xfrm>
            <a:off x="838199" y="1825625"/>
            <a:ext cx="6637867" cy="4745296"/>
          </a:xfrm>
        </p:spPr>
        <p:txBody>
          <a:bodyPr>
            <a:normAutofit/>
          </a:bodyPr>
          <a:lstStyle/>
          <a:p>
            <a:r>
              <a:rPr lang="en-US" dirty="0"/>
              <a:t>USDA NIFA Award 2015-67003-23485</a:t>
            </a:r>
          </a:p>
          <a:p>
            <a:r>
              <a:rPr lang="en-US" dirty="0"/>
              <a:t>Texas Tech University</a:t>
            </a:r>
          </a:p>
          <a:p>
            <a:r>
              <a:rPr lang="en-US" dirty="0"/>
              <a:t>Risa McNellis (TTU)</a:t>
            </a:r>
          </a:p>
          <a:p>
            <a:r>
              <a:rPr lang="en-US" dirty="0" err="1"/>
              <a:t>Omair</a:t>
            </a:r>
            <a:r>
              <a:rPr lang="en-US" dirty="0"/>
              <a:t> Irfan (Cornell)</a:t>
            </a:r>
          </a:p>
          <a:p>
            <a:r>
              <a:rPr lang="en-US" dirty="0" err="1"/>
              <a:t>Romin</a:t>
            </a:r>
            <a:r>
              <a:rPr lang="en-US" dirty="0"/>
              <a:t> </a:t>
            </a:r>
            <a:r>
              <a:rPr lang="en-US" dirty="0" err="1"/>
              <a:t>Abdolahzadi</a:t>
            </a:r>
            <a:r>
              <a:rPr lang="en-US" dirty="0"/>
              <a:t> (Cornell)</a:t>
            </a:r>
          </a:p>
          <a:p>
            <a:r>
              <a:rPr lang="en-US" dirty="0"/>
              <a:t>Members of Schwilk &amp; van Gestel labs (TTU)</a:t>
            </a:r>
          </a:p>
          <a:p>
            <a:r>
              <a:rPr lang="en-US" dirty="0"/>
              <a:t>Dr. Lizz Waring (TTU)</a:t>
            </a:r>
          </a:p>
          <a:p>
            <a:endParaRPr lang="en-US" dirty="0"/>
          </a:p>
        </p:txBody>
      </p:sp>
      <p:pic>
        <p:nvPicPr>
          <p:cNvPr id="6" name="Picture 5">
            <a:extLst>
              <a:ext uri="{FF2B5EF4-FFF2-40B4-BE49-F238E27FC236}">
                <a16:creationId xmlns:a16="http://schemas.microsoft.com/office/drawing/2014/main" id="{1C72B48E-7CC0-C24E-A500-AC483B50A69B}"/>
              </a:ext>
            </a:extLst>
          </p:cNvPr>
          <p:cNvPicPr>
            <a:picLocks noChangeAspect="1"/>
          </p:cNvPicPr>
          <p:nvPr/>
        </p:nvPicPr>
        <p:blipFill>
          <a:blip r:embed="rId3"/>
          <a:stretch>
            <a:fillRect/>
          </a:stretch>
        </p:blipFill>
        <p:spPr>
          <a:xfrm>
            <a:off x="8210456" y="124946"/>
            <a:ext cx="3143344" cy="1975816"/>
          </a:xfrm>
          <a:prstGeom prst="rect">
            <a:avLst/>
          </a:prstGeom>
        </p:spPr>
      </p:pic>
      <p:pic>
        <p:nvPicPr>
          <p:cNvPr id="7" name="Picture 6">
            <a:extLst>
              <a:ext uri="{FF2B5EF4-FFF2-40B4-BE49-F238E27FC236}">
                <a16:creationId xmlns:a16="http://schemas.microsoft.com/office/drawing/2014/main" id="{9520C6E3-BA44-3543-8854-F83C022B52E7}"/>
              </a:ext>
            </a:extLst>
          </p:cNvPr>
          <p:cNvPicPr>
            <a:picLocks noChangeAspect="1"/>
          </p:cNvPicPr>
          <p:nvPr/>
        </p:nvPicPr>
        <p:blipFill>
          <a:blip r:embed="rId4"/>
          <a:stretch>
            <a:fillRect/>
          </a:stretch>
        </p:blipFill>
        <p:spPr>
          <a:xfrm>
            <a:off x="8663563" y="4193055"/>
            <a:ext cx="2299820" cy="2299820"/>
          </a:xfrm>
          <a:prstGeom prst="rect">
            <a:avLst/>
          </a:prstGeom>
        </p:spPr>
      </p:pic>
      <p:pic>
        <p:nvPicPr>
          <p:cNvPr id="8" name="Picture 7">
            <a:extLst>
              <a:ext uri="{FF2B5EF4-FFF2-40B4-BE49-F238E27FC236}">
                <a16:creationId xmlns:a16="http://schemas.microsoft.com/office/drawing/2014/main" id="{59D57E39-64EA-8341-919B-E084A70E2B00}"/>
              </a:ext>
            </a:extLst>
          </p:cNvPr>
          <p:cNvPicPr>
            <a:picLocks noChangeAspect="1"/>
          </p:cNvPicPr>
          <p:nvPr/>
        </p:nvPicPr>
        <p:blipFill>
          <a:blip r:embed="rId5"/>
          <a:stretch>
            <a:fillRect/>
          </a:stretch>
        </p:blipFill>
        <p:spPr>
          <a:xfrm>
            <a:off x="8878062" y="2340941"/>
            <a:ext cx="1820748" cy="1820748"/>
          </a:xfrm>
          <a:prstGeom prst="rect">
            <a:avLst/>
          </a:prstGeom>
        </p:spPr>
      </p:pic>
      <p:sp>
        <p:nvSpPr>
          <p:cNvPr id="4" name="Slide Number Placeholder 3">
            <a:extLst>
              <a:ext uri="{FF2B5EF4-FFF2-40B4-BE49-F238E27FC236}">
                <a16:creationId xmlns:a16="http://schemas.microsoft.com/office/drawing/2014/main" id="{58549098-026F-714D-9240-19A7057D88AA}"/>
              </a:ext>
            </a:extLst>
          </p:cNvPr>
          <p:cNvSpPr>
            <a:spLocks noGrp="1"/>
          </p:cNvSpPr>
          <p:nvPr>
            <p:ph type="sldNum" sz="quarter" idx="12"/>
          </p:nvPr>
        </p:nvSpPr>
        <p:spPr/>
        <p:txBody>
          <a:bodyPr/>
          <a:lstStyle/>
          <a:p>
            <a:fld id="{6D5984B1-1FA5-2940-936F-36ADA83D1FB2}" type="slidenum">
              <a:rPr lang="en-US" smtClean="0"/>
              <a:t>27</a:t>
            </a:fld>
            <a:endParaRPr lang="en-US"/>
          </a:p>
        </p:txBody>
      </p:sp>
    </p:spTree>
    <p:extLst>
      <p:ext uri="{BB962C8B-B14F-4D97-AF65-F5344CB8AC3E}">
        <p14:creationId xmlns:p14="http://schemas.microsoft.com/office/powerpoint/2010/main" val="832471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FA39-4C79-E84A-B8E3-05C803E597AD}"/>
              </a:ext>
            </a:extLst>
          </p:cNvPr>
          <p:cNvSpPr>
            <a:spLocks noGrp="1"/>
          </p:cNvSpPr>
          <p:nvPr>
            <p:ph type="title"/>
          </p:nvPr>
        </p:nvSpPr>
        <p:spPr/>
        <p:txBody>
          <a:bodyPr/>
          <a:lstStyle/>
          <a:p>
            <a:r>
              <a:rPr lang="en-US" dirty="0"/>
              <a:t>Thank you! </a:t>
            </a:r>
          </a:p>
        </p:txBody>
      </p:sp>
      <p:sp>
        <p:nvSpPr>
          <p:cNvPr id="3" name="Content Placeholder 2">
            <a:extLst>
              <a:ext uri="{FF2B5EF4-FFF2-40B4-BE49-F238E27FC236}">
                <a16:creationId xmlns:a16="http://schemas.microsoft.com/office/drawing/2014/main" id="{78867ACF-FAF2-AC43-A6C6-38A7A4C28CB4}"/>
              </a:ext>
            </a:extLst>
          </p:cNvPr>
          <p:cNvSpPr>
            <a:spLocks noGrp="1"/>
          </p:cNvSpPr>
          <p:nvPr>
            <p:ph idx="1"/>
          </p:nvPr>
        </p:nvSpPr>
        <p:spPr/>
        <p:txBody>
          <a:bodyPr/>
          <a:lstStyle/>
          <a:p>
            <a:pPr marL="0" indent="0">
              <a:buNone/>
            </a:pPr>
            <a:endParaRPr lang="en-US" dirty="0"/>
          </a:p>
          <a:p>
            <a:pPr marL="0" indent="0">
              <a:buNone/>
            </a:pPr>
            <a:endParaRPr lang="en-US" dirty="0"/>
          </a:p>
        </p:txBody>
      </p:sp>
    </p:spTree>
    <p:extLst>
      <p:ext uri="{BB962C8B-B14F-4D97-AF65-F5344CB8AC3E}">
        <p14:creationId xmlns:p14="http://schemas.microsoft.com/office/powerpoint/2010/main" val="587119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07C7E4-AA3D-F64A-A16A-B750A8350D2B}"/>
              </a:ext>
            </a:extLst>
          </p:cNvPr>
          <p:cNvSpPr>
            <a:spLocks noGrp="1"/>
          </p:cNvSpPr>
          <p:nvPr>
            <p:ph type="title"/>
          </p:nvPr>
        </p:nvSpPr>
        <p:spPr/>
        <p:txBody>
          <a:bodyPr>
            <a:normAutofit fontScale="90000"/>
          </a:bodyPr>
          <a:lstStyle/>
          <a:p>
            <a:r>
              <a:rPr lang="en-US" dirty="0"/>
              <a:t>Option #1: Maintain photosynthesis with greater </a:t>
            </a:r>
            <a:r>
              <a:rPr lang="en-US" dirty="0">
                <a:solidFill>
                  <a:schemeClr val="accent1"/>
                </a:solidFill>
              </a:rPr>
              <a:t>water-use efficiency </a:t>
            </a:r>
            <a:r>
              <a:rPr lang="en-US" dirty="0"/>
              <a:t>at expense of </a:t>
            </a:r>
            <a:r>
              <a:rPr lang="en-US" dirty="0">
                <a:solidFill>
                  <a:schemeClr val="accent2"/>
                </a:solidFill>
              </a:rPr>
              <a:t>photosynthetic nitrogen-use efficiency</a:t>
            </a:r>
          </a:p>
        </p:txBody>
      </p:sp>
      <p:pic>
        <p:nvPicPr>
          <p:cNvPr id="6" name="Picture 4">
            <a:extLst>
              <a:ext uri="{FF2B5EF4-FFF2-40B4-BE49-F238E27FC236}">
                <a16:creationId xmlns:a16="http://schemas.microsoft.com/office/drawing/2014/main" id="{11804477-C5F4-4645-8C06-04D8B0CC9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263" y="2147404"/>
            <a:ext cx="7681474" cy="38234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14CCBA3-EA0D-5644-948B-2891ADEF9E1E}"/>
              </a:ext>
            </a:extLst>
          </p:cNvPr>
          <p:cNvSpPr txBox="1"/>
          <p:nvPr/>
        </p:nvSpPr>
        <p:spPr>
          <a:xfrm>
            <a:off x="9319098" y="6581001"/>
            <a:ext cx="2872902"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Bialic</a:t>
            </a:r>
            <a:r>
              <a:rPr lang="en-US" sz="1200" dirty="0">
                <a:latin typeface="Arial" panose="020B0604020202020204" pitchFamily="34" charset="0"/>
                <a:cs typeface="Arial" panose="020B0604020202020204" pitchFamily="34" charset="0"/>
              </a:rPr>
              <a:t>-Murphy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(2021) </a:t>
            </a:r>
            <a:r>
              <a:rPr lang="en-US" sz="1200" i="1" dirty="0">
                <a:latin typeface="Arial" panose="020B0604020202020204" pitchFamily="34" charset="0"/>
                <a:cs typeface="Arial" panose="020B0604020202020204" pitchFamily="34" charset="0"/>
              </a:rPr>
              <a:t>Ecol. Letters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30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C7FB8-3764-D043-86B0-21601F3FFB6D}"/>
              </a:ext>
            </a:extLst>
          </p:cNvPr>
          <p:cNvSpPr>
            <a:spLocks noGrp="1"/>
          </p:cNvSpPr>
          <p:nvPr>
            <p:ph type="title"/>
          </p:nvPr>
        </p:nvSpPr>
        <p:spPr/>
        <p:txBody>
          <a:bodyPr>
            <a:normAutofit fontScale="90000"/>
          </a:bodyPr>
          <a:lstStyle/>
          <a:p>
            <a:r>
              <a:rPr lang="en-US" dirty="0"/>
              <a:t>Option #2: Invest extra nitrogen toward whole plant growth at expense of leaf nitrogen, or vice versa</a:t>
            </a:r>
          </a:p>
        </p:txBody>
      </p:sp>
      <p:pic>
        <p:nvPicPr>
          <p:cNvPr id="4" name="Picture 3">
            <a:extLst>
              <a:ext uri="{FF2B5EF4-FFF2-40B4-BE49-F238E27FC236}">
                <a16:creationId xmlns:a16="http://schemas.microsoft.com/office/drawing/2014/main" id="{8A930C97-2617-E94B-95EB-44EC9448F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2577" y="1697825"/>
            <a:ext cx="3906846" cy="4883176"/>
          </a:xfrm>
          <a:prstGeom prst="rect">
            <a:avLst/>
          </a:prstGeom>
        </p:spPr>
      </p:pic>
      <p:sp>
        <p:nvSpPr>
          <p:cNvPr id="5" name="TextBox 4">
            <a:extLst>
              <a:ext uri="{FF2B5EF4-FFF2-40B4-BE49-F238E27FC236}">
                <a16:creationId xmlns:a16="http://schemas.microsoft.com/office/drawing/2014/main" id="{70E1374F-826B-4C4D-853D-2FB753A21DD2}"/>
              </a:ext>
            </a:extLst>
          </p:cNvPr>
          <p:cNvSpPr txBox="1"/>
          <p:nvPr/>
        </p:nvSpPr>
        <p:spPr>
          <a:xfrm>
            <a:off x="10623942" y="6581001"/>
            <a:ext cx="15680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Smith </a:t>
            </a:r>
            <a:r>
              <a:rPr lang="en-US" sz="1200" i="1" dirty="0">
                <a:latin typeface="Arial" panose="020B0604020202020204" pitchFamily="34" charset="0"/>
                <a:cs typeface="Arial" panose="020B0604020202020204" pitchFamily="34" charset="0"/>
              </a:rPr>
              <a:t>et al</a:t>
            </a:r>
            <a:r>
              <a:rPr lang="en-US" sz="1200" dirty="0">
                <a:latin typeface="Arial" panose="020B0604020202020204" pitchFamily="34" charset="0"/>
                <a:cs typeface="Arial" panose="020B0604020202020204" pitchFamily="34" charset="0"/>
              </a:rPr>
              <a:t>. (in prep)</a:t>
            </a:r>
          </a:p>
        </p:txBody>
      </p:sp>
    </p:spTree>
    <p:extLst>
      <p:ext uri="{BB962C8B-B14F-4D97-AF65-F5344CB8AC3E}">
        <p14:creationId xmlns:p14="http://schemas.microsoft.com/office/powerpoint/2010/main" val="815635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E9515D-95AD-0E4E-B4A6-A0BBB0AEB914}"/>
              </a:ext>
            </a:extLst>
          </p:cNvPr>
          <p:cNvSpPr>
            <a:spLocks noGrp="1"/>
          </p:cNvSpPr>
          <p:nvPr>
            <p:ph type="title"/>
          </p:nvPr>
        </p:nvSpPr>
        <p:spPr>
          <a:xfrm>
            <a:off x="831850" y="2520564"/>
            <a:ext cx="10515600" cy="2041912"/>
          </a:xfrm>
        </p:spPr>
        <p:txBody>
          <a:bodyPr>
            <a:noAutofit/>
          </a:bodyPr>
          <a:lstStyle/>
          <a:p>
            <a:r>
              <a:rPr lang="en-US" sz="4000" dirty="0"/>
              <a:t>Very few </a:t>
            </a:r>
            <a:r>
              <a:rPr lang="en-US" sz="4000" b="1" u="sng" dirty="0"/>
              <a:t>manipulative</a:t>
            </a:r>
            <a:r>
              <a:rPr lang="en-US" sz="4000" dirty="0"/>
              <a:t> studies investigate leaf and whole plant responses to changes in soil nutrient availability</a:t>
            </a:r>
          </a:p>
        </p:txBody>
      </p:sp>
      <p:sp>
        <p:nvSpPr>
          <p:cNvPr id="2" name="Slide Number Placeholder 1">
            <a:extLst>
              <a:ext uri="{FF2B5EF4-FFF2-40B4-BE49-F238E27FC236}">
                <a16:creationId xmlns:a16="http://schemas.microsoft.com/office/drawing/2014/main" id="{CF469CCE-572D-D94D-ABA5-3A9931F22362}"/>
              </a:ext>
            </a:extLst>
          </p:cNvPr>
          <p:cNvSpPr>
            <a:spLocks noGrp="1"/>
          </p:cNvSpPr>
          <p:nvPr>
            <p:ph type="sldNum" sz="quarter" idx="12"/>
          </p:nvPr>
        </p:nvSpPr>
        <p:spPr/>
        <p:txBody>
          <a:bodyPr/>
          <a:lstStyle/>
          <a:p>
            <a:fld id="{6D5984B1-1FA5-2940-936F-36ADA83D1FB2}" type="slidenum">
              <a:rPr lang="en-US" smtClean="0"/>
              <a:t>5</a:t>
            </a:fld>
            <a:endParaRPr lang="en-US"/>
          </a:p>
        </p:txBody>
      </p:sp>
    </p:spTree>
    <p:extLst>
      <p:ext uri="{BB962C8B-B14F-4D97-AF65-F5344CB8AC3E}">
        <p14:creationId xmlns:p14="http://schemas.microsoft.com/office/powerpoint/2010/main" val="3383115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08609E-1260-2B42-853D-2367927BE443}"/>
              </a:ext>
            </a:extLst>
          </p:cNvPr>
          <p:cNvSpPr>
            <a:spLocks noGrp="1"/>
          </p:cNvSpPr>
          <p:nvPr>
            <p:ph type="title"/>
          </p:nvPr>
        </p:nvSpPr>
        <p:spPr/>
        <p:txBody>
          <a:bodyPr/>
          <a:lstStyle/>
          <a:p>
            <a:r>
              <a:rPr lang="en-US" dirty="0"/>
              <a:t>Study Question</a:t>
            </a:r>
          </a:p>
        </p:txBody>
      </p:sp>
      <p:sp>
        <p:nvSpPr>
          <p:cNvPr id="6" name="Rectangle 5">
            <a:extLst>
              <a:ext uri="{FF2B5EF4-FFF2-40B4-BE49-F238E27FC236}">
                <a16:creationId xmlns:a16="http://schemas.microsoft.com/office/drawing/2014/main" id="{6B5EB7BF-16A6-C44D-A995-D2F8A40C4896}"/>
              </a:ext>
            </a:extLst>
          </p:cNvPr>
          <p:cNvSpPr>
            <a:spLocks noChangeAspect="1"/>
          </p:cNvSpPr>
          <p:nvPr/>
        </p:nvSpPr>
        <p:spPr>
          <a:xfrm>
            <a:off x="1236313" y="2628900"/>
            <a:ext cx="9719374" cy="1600200"/>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panose="020B0604020202020204" pitchFamily="34" charset="0"/>
                <a:cs typeface="Arial" panose="020B0604020202020204" pitchFamily="34" charset="0"/>
              </a:rPr>
              <a:t>How do leaf and whole plant processes respond to soil nutrient availability in a closed canopy system?</a:t>
            </a:r>
          </a:p>
        </p:txBody>
      </p:sp>
      <p:sp>
        <p:nvSpPr>
          <p:cNvPr id="2" name="Slide Number Placeholder 1">
            <a:extLst>
              <a:ext uri="{FF2B5EF4-FFF2-40B4-BE49-F238E27FC236}">
                <a16:creationId xmlns:a16="http://schemas.microsoft.com/office/drawing/2014/main" id="{104370F8-C073-8C41-91D0-87D6170749D4}"/>
              </a:ext>
            </a:extLst>
          </p:cNvPr>
          <p:cNvSpPr>
            <a:spLocks noGrp="1"/>
          </p:cNvSpPr>
          <p:nvPr>
            <p:ph type="sldNum" sz="quarter" idx="12"/>
          </p:nvPr>
        </p:nvSpPr>
        <p:spPr/>
        <p:txBody>
          <a:bodyPr/>
          <a:lstStyle/>
          <a:p>
            <a:fld id="{6D5984B1-1FA5-2940-936F-36ADA83D1FB2}" type="slidenum">
              <a:rPr lang="en-US" smtClean="0"/>
              <a:t>6</a:t>
            </a:fld>
            <a:endParaRPr lang="en-US"/>
          </a:p>
        </p:txBody>
      </p:sp>
    </p:spTree>
    <p:extLst>
      <p:ext uri="{BB962C8B-B14F-4D97-AF65-F5344CB8AC3E}">
        <p14:creationId xmlns:p14="http://schemas.microsoft.com/office/powerpoint/2010/main" val="3004515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B56B-4092-A443-AB0B-2378DAD91E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Study system</a:t>
            </a:r>
          </a:p>
        </p:txBody>
      </p:sp>
      <p:sp>
        <p:nvSpPr>
          <p:cNvPr id="4" name="TextBox 3">
            <a:extLst>
              <a:ext uri="{FF2B5EF4-FFF2-40B4-BE49-F238E27FC236}">
                <a16:creationId xmlns:a16="http://schemas.microsoft.com/office/drawing/2014/main" id="{E14A7B1C-FA20-8D4A-9B30-713E3F4C5114}"/>
              </a:ext>
            </a:extLst>
          </p:cNvPr>
          <p:cNvSpPr txBox="1"/>
          <p:nvPr/>
        </p:nvSpPr>
        <p:spPr>
          <a:xfrm>
            <a:off x="385170" y="1983712"/>
            <a:ext cx="2231755" cy="646331"/>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Soil fertilization treatments</a:t>
            </a:r>
          </a:p>
        </p:txBody>
      </p:sp>
      <p:sp>
        <p:nvSpPr>
          <p:cNvPr id="5" name="TextBox 4">
            <a:extLst>
              <a:ext uri="{FF2B5EF4-FFF2-40B4-BE49-F238E27FC236}">
                <a16:creationId xmlns:a16="http://schemas.microsoft.com/office/drawing/2014/main" id="{62F2798D-1040-964A-89E7-94718AB03EE4}"/>
              </a:ext>
            </a:extLst>
          </p:cNvPr>
          <p:cNvSpPr txBox="1"/>
          <p:nvPr/>
        </p:nvSpPr>
        <p:spPr>
          <a:xfrm>
            <a:off x="3988831" y="2122211"/>
            <a:ext cx="1063609" cy="369332"/>
          </a:xfrm>
          <a:prstGeom prst="rect">
            <a:avLst/>
          </a:prstGeom>
          <a:solidFill>
            <a:schemeClr val="accent1"/>
          </a:solidFill>
          <a:ln w="28575">
            <a:solidFill>
              <a:schemeClr val="tx1"/>
            </a:solidFill>
          </a:ln>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Sites</a:t>
            </a:r>
          </a:p>
        </p:txBody>
      </p:sp>
      <p:sp>
        <p:nvSpPr>
          <p:cNvPr id="11" name="TextBox 10">
            <a:extLst>
              <a:ext uri="{FF2B5EF4-FFF2-40B4-BE49-F238E27FC236}">
                <a16:creationId xmlns:a16="http://schemas.microsoft.com/office/drawing/2014/main" id="{B7D16F0F-7C9E-154D-B991-1AB315D3C1E5}"/>
              </a:ext>
            </a:extLst>
          </p:cNvPr>
          <p:cNvSpPr txBox="1"/>
          <p:nvPr/>
        </p:nvSpPr>
        <p:spPr>
          <a:xfrm>
            <a:off x="3546763" y="3484381"/>
            <a:ext cx="1842993"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Bald Hill</a:t>
            </a:r>
          </a:p>
        </p:txBody>
      </p:sp>
      <p:sp>
        <p:nvSpPr>
          <p:cNvPr id="12" name="TextBox 11">
            <a:extLst>
              <a:ext uri="{FF2B5EF4-FFF2-40B4-BE49-F238E27FC236}">
                <a16:creationId xmlns:a16="http://schemas.microsoft.com/office/drawing/2014/main" id="{CBE6E965-9D15-4A42-ADC0-E46B3F93D307}"/>
              </a:ext>
            </a:extLst>
          </p:cNvPr>
          <p:cNvSpPr txBox="1"/>
          <p:nvPr/>
        </p:nvSpPr>
        <p:spPr>
          <a:xfrm>
            <a:off x="3546763" y="5361515"/>
            <a:ext cx="1842993" cy="369332"/>
          </a:xfrm>
          <a:prstGeom prst="rect">
            <a:avLst/>
          </a:prstGeom>
          <a:no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Carter Creek</a:t>
            </a:r>
          </a:p>
        </p:txBody>
      </p:sp>
      <p:sp>
        <p:nvSpPr>
          <p:cNvPr id="16" name="TextBox 15">
            <a:extLst>
              <a:ext uri="{FF2B5EF4-FFF2-40B4-BE49-F238E27FC236}">
                <a16:creationId xmlns:a16="http://schemas.microsoft.com/office/drawing/2014/main" id="{26B14035-2E55-1F49-B149-E40569BFD556}"/>
              </a:ext>
            </a:extLst>
          </p:cNvPr>
          <p:cNvSpPr txBox="1"/>
          <p:nvPr/>
        </p:nvSpPr>
        <p:spPr>
          <a:xfrm>
            <a:off x="3546763" y="4422948"/>
            <a:ext cx="1842993" cy="369332"/>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Mount Pleasant</a:t>
            </a:r>
          </a:p>
        </p:txBody>
      </p:sp>
      <p:sp>
        <p:nvSpPr>
          <p:cNvPr id="21" name="TextBox 20">
            <a:extLst>
              <a:ext uri="{FF2B5EF4-FFF2-40B4-BE49-F238E27FC236}">
                <a16:creationId xmlns:a16="http://schemas.microsoft.com/office/drawing/2014/main" id="{44B49D68-9EEB-B345-A3E6-96069565FF01}"/>
              </a:ext>
            </a:extLst>
          </p:cNvPr>
          <p:cNvSpPr txBox="1"/>
          <p:nvPr/>
        </p:nvSpPr>
        <p:spPr>
          <a:xfrm>
            <a:off x="504871" y="4734528"/>
            <a:ext cx="1978134" cy="646331"/>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50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a:t>
            </a:r>
          </a:p>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3" name="TextBox 12">
            <a:extLst>
              <a:ext uri="{FF2B5EF4-FFF2-40B4-BE49-F238E27FC236}">
                <a16:creationId xmlns:a16="http://schemas.microsoft.com/office/drawing/2014/main" id="{84BDCC37-5679-9041-B0C3-416AA481E3ED}"/>
              </a:ext>
            </a:extLst>
          </p:cNvPr>
          <p:cNvSpPr txBox="1"/>
          <p:nvPr/>
        </p:nvSpPr>
        <p:spPr>
          <a:xfrm>
            <a:off x="504871" y="3802162"/>
            <a:ext cx="1978134" cy="646331"/>
          </a:xfrm>
          <a:prstGeom prst="rect">
            <a:avLst/>
          </a:prstGeom>
          <a:solidFill>
            <a:schemeClr val="accent4"/>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a:t>
            </a:r>
          </a:p>
          <a:p>
            <a:pPr algn="ctr"/>
            <a:r>
              <a:rPr lang="en-US" dirty="0">
                <a:latin typeface="Arial" panose="020B0604020202020204" pitchFamily="34" charset="0"/>
                <a:cs typeface="Arial" panose="020B0604020202020204" pitchFamily="34" charset="0"/>
              </a:rPr>
              <a:t>57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4" name="TextBox 13">
            <a:extLst>
              <a:ext uri="{FF2B5EF4-FFF2-40B4-BE49-F238E27FC236}">
                <a16:creationId xmlns:a16="http://schemas.microsoft.com/office/drawing/2014/main" id="{066F133B-FDA3-BE4F-B289-B1CD5BA80FB5}"/>
              </a:ext>
            </a:extLst>
          </p:cNvPr>
          <p:cNvSpPr txBox="1"/>
          <p:nvPr/>
        </p:nvSpPr>
        <p:spPr>
          <a:xfrm>
            <a:off x="504871" y="5666894"/>
            <a:ext cx="1978134" cy="646331"/>
          </a:xfrm>
          <a:prstGeom prst="rect">
            <a:avLst/>
          </a:prstGeom>
          <a:solidFill>
            <a:schemeClr val="accent4"/>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50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57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sp>
        <p:nvSpPr>
          <p:cNvPr id="15" name="TextBox 14">
            <a:extLst>
              <a:ext uri="{FF2B5EF4-FFF2-40B4-BE49-F238E27FC236}">
                <a16:creationId xmlns:a16="http://schemas.microsoft.com/office/drawing/2014/main" id="{7C4930DE-2FDA-6048-BBC1-F5D751306DFA}"/>
              </a:ext>
            </a:extLst>
          </p:cNvPr>
          <p:cNvSpPr txBox="1"/>
          <p:nvPr/>
        </p:nvSpPr>
        <p:spPr>
          <a:xfrm>
            <a:off x="504871" y="2869796"/>
            <a:ext cx="1978134" cy="646331"/>
          </a:xfrm>
          <a:prstGeom prst="rect">
            <a:avLst/>
          </a:prstGeom>
          <a:solidFill>
            <a:schemeClr val="bg1"/>
          </a:solidFill>
          <a:ln w="28575">
            <a:solidFill>
              <a:schemeClr val="tx1"/>
            </a:solidFill>
          </a:ln>
        </p:spPr>
        <p:txBody>
          <a:bodyPr wrap="square" rtlCol="0">
            <a:spAutoFit/>
          </a:bodyPr>
          <a:lstStyle/>
          <a:p>
            <a:pPr algn="ctr"/>
            <a:r>
              <a:rPr lang="en-US" dirty="0">
                <a:latin typeface="Arial" panose="020B0604020202020204" pitchFamily="34" charset="0"/>
                <a:cs typeface="Arial" panose="020B0604020202020204" pitchFamily="34" charset="0"/>
              </a:rPr>
              <a:t>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N; 0 kg ha</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yr</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S</a:t>
            </a:r>
          </a:p>
        </p:txBody>
      </p:sp>
      <p:pic>
        <p:nvPicPr>
          <p:cNvPr id="6" name="Picture 5" descr="Map&#10;&#10;Description automatically generated">
            <a:extLst>
              <a:ext uri="{FF2B5EF4-FFF2-40B4-BE49-F238E27FC236}">
                <a16:creationId xmlns:a16="http://schemas.microsoft.com/office/drawing/2014/main" id="{B0CED5F8-84E9-9E41-9180-92EB16CBA0EC}"/>
              </a:ext>
            </a:extLst>
          </p:cNvPr>
          <p:cNvPicPr>
            <a:picLocks noChangeAspect="1"/>
          </p:cNvPicPr>
          <p:nvPr/>
        </p:nvPicPr>
        <p:blipFill rotWithShape="1">
          <a:blip r:embed="rId3"/>
          <a:srcRect l="20009" r="17841"/>
          <a:stretch/>
        </p:blipFill>
        <p:spPr>
          <a:xfrm>
            <a:off x="7014245" y="1317549"/>
            <a:ext cx="4728676" cy="5072329"/>
          </a:xfrm>
          <a:prstGeom prst="rect">
            <a:avLst/>
          </a:prstGeom>
        </p:spPr>
      </p:pic>
      <p:sp>
        <p:nvSpPr>
          <p:cNvPr id="3" name="Slide Number Placeholder 2">
            <a:extLst>
              <a:ext uri="{FF2B5EF4-FFF2-40B4-BE49-F238E27FC236}">
                <a16:creationId xmlns:a16="http://schemas.microsoft.com/office/drawing/2014/main" id="{E2D98D8C-C5DC-F747-8D77-B72D71310950}"/>
              </a:ext>
            </a:extLst>
          </p:cNvPr>
          <p:cNvSpPr>
            <a:spLocks noGrp="1"/>
          </p:cNvSpPr>
          <p:nvPr>
            <p:ph type="sldNum" sz="quarter" idx="12"/>
          </p:nvPr>
        </p:nvSpPr>
        <p:spPr/>
        <p:txBody>
          <a:bodyPr/>
          <a:lstStyle/>
          <a:p>
            <a:fld id="{6D5984B1-1FA5-2940-936F-36ADA83D1FB2}" type="slidenum">
              <a:rPr lang="en-US" smtClean="0"/>
              <a:t>7</a:t>
            </a:fld>
            <a:endParaRPr lang="en-US"/>
          </a:p>
        </p:txBody>
      </p:sp>
    </p:spTree>
    <p:extLst>
      <p:ext uri="{BB962C8B-B14F-4D97-AF65-F5344CB8AC3E}">
        <p14:creationId xmlns:p14="http://schemas.microsoft.com/office/powerpoint/2010/main" val="310334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F4D22-5334-EB4E-BAB2-A604E51F752E}"/>
              </a:ext>
            </a:extLst>
          </p:cNvPr>
          <p:cNvSpPr>
            <a:spLocks noGrp="1"/>
          </p:cNvSpPr>
          <p:nvPr>
            <p:ph type="title"/>
          </p:nvPr>
        </p:nvSpPr>
        <p:spPr/>
        <p:txBody>
          <a:bodyPr>
            <a:normAutofit/>
          </a:bodyPr>
          <a:lstStyle/>
          <a:p>
            <a:r>
              <a:rPr lang="en-US" dirty="0"/>
              <a:t>Leaf sampling</a:t>
            </a:r>
          </a:p>
        </p:txBody>
      </p:sp>
      <p:sp>
        <p:nvSpPr>
          <p:cNvPr id="3" name="Content Placeholder 2">
            <a:extLst>
              <a:ext uri="{FF2B5EF4-FFF2-40B4-BE49-F238E27FC236}">
                <a16:creationId xmlns:a16="http://schemas.microsoft.com/office/drawing/2014/main" id="{3BEDB719-E50E-184B-8C90-CE1F02AFF84E}"/>
              </a:ext>
            </a:extLst>
          </p:cNvPr>
          <p:cNvSpPr>
            <a:spLocks noGrp="1"/>
          </p:cNvSpPr>
          <p:nvPr>
            <p:ph idx="1"/>
          </p:nvPr>
        </p:nvSpPr>
        <p:spPr>
          <a:xfrm>
            <a:off x="504587" y="2521626"/>
            <a:ext cx="3330813" cy="2858684"/>
          </a:xfrm>
        </p:spPr>
        <p:txBody>
          <a:bodyPr anchor="ctr">
            <a:normAutofit/>
          </a:bodyPr>
          <a:lstStyle/>
          <a:p>
            <a:r>
              <a:rPr lang="en-US" sz="1800" dirty="0"/>
              <a:t>Fully sunlit canopy leaves brought down with arborist’s slingshot</a:t>
            </a:r>
          </a:p>
          <a:p>
            <a:endParaRPr lang="en-US" sz="1800" dirty="0"/>
          </a:p>
          <a:p>
            <a:r>
              <a:rPr lang="en-US" sz="1800" dirty="0"/>
              <a:t>Branches recut underwater</a:t>
            </a:r>
          </a:p>
          <a:p>
            <a:endParaRPr lang="en-US" sz="1800" dirty="0"/>
          </a:p>
          <a:p>
            <a:r>
              <a:rPr lang="en-US" sz="1800" dirty="0"/>
              <a:t>CO</a:t>
            </a:r>
            <a:r>
              <a:rPr lang="en-US" sz="1800" baseline="-25000" dirty="0"/>
              <a:t>2</a:t>
            </a:r>
            <a:r>
              <a:rPr lang="en-US" sz="1800" dirty="0"/>
              <a:t> response curve</a:t>
            </a:r>
            <a:r>
              <a:rPr lang="en-US" sz="1800" baseline="30000" dirty="0"/>
              <a:t> </a:t>
            </a:r>
            <a:r>
              <a:rPr lang="en-US" sz="1800" dirty="0"/>
              <a:t>using LI-COR 6800</a:t>
            </a:r>
          </a:p>
        </p:txBody>
      </p:sp>
      <p:pic>
        <p:nvPicPr>
          <p:cNvPr id="4" name="Picture 3" descr="A picture containing outdoor, tree, ground, forest&#10;&#10;Description automatically generated">
            <a:extLst>
              <a:ext uri="{FF2B5EF4-FFF2-40B4-BE49-F238E27FC236}">
                <a16:creationId xmlns:a16="http://schemas.microsoft.com/office/drawing/2014/main" id="{395E0D8D-B13B-F84A-8D12-624EE7CBF804}"/>
              </a:ext>
            </a:extLst>
          </p:cNvPr>
          <p:cNvPicPr>
            <a:picLocks noChangeAspect="1"/>
          </p:cNvPicPr>
          <p:nvPr/>
        </p:nvPicPr>
        <p:blipFill rotWithShape="1">
          <a:blip r:embed="rId3"/>
          <a:srcRect t="882"/>
          <a:stretch/>
        </p:blipFill>
        <p:spPr>
          <a:xfrm>
            <a:off x="4385702" y="1690688"/>
            <a:ext cx="3420596" cy="4520560"/>
          </a:xfrm>
          <a:prstGeom prst="rect">
            <a:avLst/>
          </a:prstGeom>
          <a:ln w="19050">
            <a:solidFill>
              <a:schemeClr val="tx1"/>
            </a:solidFill>
          </a:ln>
        </p:spPr>
      </p:pic>
      <p:pic>
        <p:nvPicPr>
          <p:cNvPr id="37" name="Picture 36" descr="A picture containing tree, outdoor&#10;&#10;Description automatically generated">
            <a:extLst>
              <a:ext uri="{FF2B5EF4-FFF2-40B4-BE49-F238E27FC236}">
                <a16:creationId xmlns:a16="http://schemas.microsoft.com/office/drawing/2014/main" id="{7AA0517B-DE29-D54D-908F-986EC1C06A0B}"/>
              </a:ext>
            </a:extLst>
          </p:cNvPr>
          <p:cNvPicPr>
            <a:picLocks noChangeAspect="1"/>
          </p:cNvPicPr>
          <p:nvPr/>
        </p:nvPicPr>
        <p:blipFill>
          <a:blip r:embed="rId4"/>
          <a:stretch>
            <a:fillRect/>
          </a:stretch>
        </p:blipFill>
        <p:spPr>
          <a:xfrm>
            <a:off x="8299561" y="1658114"/>
            <a:ext cx="3387852" cy="4517136"/>
          </a:xfrm>
          <a:prstGeom prst="rect">
            <a:avLst/>
          </a:prstGeom>
          <a:ln w="19050">
            <a:solidFill>
              <a:schemeClr val="tx1"/>
            </a:solidFill>
          </a:ln>
        </p:spPr>
      </p:pic>
      <p:sp>
        <p:nvSpPr>
          <p:cNvPr id="5" name="Slide Number Placeholder 4">
            <a:extLst>
              <a:ext uri="{FF2B5EF4-FFF2-40B4-BE49-F238E27FC236}">
                <a16:creationId xmlns:a16="http://schemas.microsoft.com/office/drawing/2014/main" id="{697E710C-2B80-0C4A-92D6-8A5B97F6DAB5}"/>
              </a:ext>
            </a:extLst>
          </p:cNvPr>
          <p:cNvSpPr>
            <a:spLocks noGrp="1"/>
          </p:cNvSpPr>
          <p:nvPr>
            <p:ph type="sldNum" sz="quarter" idx="12"/>
          </p:nvPr>
        </p:nvSpPr>
        <p:spPr/>
        <p:txBody>
          <a:bodyPr/>
          <a:lstStyle/>
          <a:p>
            <a:fld id="{6D5984B1-1FA5-2940-936F-36ADA83D1FB2}" type="slidenum">
              <a:rPr lang="en-US" smtClean="0"/>
              <a:t>8</a:t>
            </a:fld>
            <a:endParaRPr lang="en-US"/>
          </a:p>
        </p:txBody>
      </p:sp>
    </p:spTree>
    <p:extLst>
      <p:ext uri="{BB962C8B-B14F-4D97-AF65-F5344CB8AC3E}">
        <p14:creationId xmlns:p14="http://schemas.microsoft.com/office/powerpoint/2010/main" val="3834258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2D1E-C895-D647-89AF-47029D230E4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Plant measurements</a:t>
            </a:r>
          </a:p>
        </p:txBody>
      </p:sp>
      <p:sp>
        <p:nvSpPr>
          <p:cNvPr id="4" name="Rectangle 3">
            <a:extLst>
              <a:ext uri="{FF2B5EF4-FFF2-40B4-BE49-F238E27FC236}">
                <a16:creationId xmlns:a16="http://schemas.microsoft.com/office/drawing/2014/main" id="{B140E785-381F-D949-A515-63735174BC66}"/>
              </a:ext>
            </a:extLst>
          </p:cNvPr>
          <p:cNvSpPr/>
          <p:nvPr/>
        </p:nvSpPr>
        <p:spPr>
          <a:xfrm>
            <a:off x="2286000"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836F84-0D0D-AF4D-8D5D-B6D3F29920AF}"/>
              </a:ext>
            </a:extLst>
          </p:cNvPr>
          <p:cNvSpPr/>
          <p:nvPr/>
        </p:nvSpPr>
        <p:spPr>
          <a:xfrm>
            <a:off x="6415828" y="1976907"/>
            <a:ext cx="3477295" cy="383790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F729C9-AA5C-8C4A-8E22-2F49299298DF}"/>
              </a:ext>
            </a:extLst>
          </p:cNvPr>
          <p:cNvSpPr txBox="1"/>
          <p:nvPr/>
        </p:nvSpPr>
        <p:spPr>
          <a:xfrm>
            <a:off x="2758146" y="2125012"/>
            <a:ext cx="2533001"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Leaf-level measurements</a:t>
            </a:r>
          </a:p>
        </p:txBody>
      </p:sp>
      <p:sp>
        <p:nvSpPr>
          <p:cNvPr id="7" name="TextBox 6">
            <a:extLst>
              <a:ext uri="{FF2B5EF4-FFF2-40B4-BE49-F238E27FC236}">
                <a16:creationId xmlns:a16="http://schemas.microsoft.com/office/drawing/2014/main" id="{17CE2932-5A3F-5B4A-A5EF-705E9DDEE80C}"/>
              </a:ext>
            </a:extLst>
          </p:cNvPr>
          <p:cNvSpPr txBox="1"/>
          <p:nvPr/>
        </p:nvSpPr>
        <p:spPr>
          <a:xfrm>
            <a:off x="6759317" y="2125012"/>
            <a:ext cx="2790316" cy="369332"/>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Whole plant measurements</a:t>
            </a:r>
          </a:p>
        </p:txBody>
      </p:sp>
      <p:sp>
        <p:nvSpPr>
          <p:cNvPr id="8" name="TextBox 7">
            <a:extLst>
              <a:ext uri="{FF2B5EF4-FFF2-40B4-BE49-F238E27FC236}">
                <a16:creationId xmlns:a16="http://schemas.microsoft.com/office/drawing/2014/main" id="{583915DB-10A2-5542-8979-95DE995E4A6D}"/>
              </a:ext>
            </a:extLst>
          </p:cNvPr>
          <p:cNvSpPr txBox="1"/>
          <p:nvPr/>
        </p:nvSpPr>
        <p:spPr>
          <a:xfrm>
            <a:off x="2665780" y="2847166"/>
            <a:ext cx="2678952" cy="2739211"/>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t>Net photosynthesis and biochemical process rates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Leaf nitrogen per unit leaf area</a:t>
            </a:r>
          </a:p>
          <a:p>
            <a:endParaRPr lang="en-US" sz="1600" dirty="0"/>
          </a:p>
          <a:p>
            <a:pPr marL="285750" indent="-285750">
              <a:buFont typeface="Arial" panose="020B0604020202020204" pitchFamily="34" charset="0"/>
              <a:buChar char="•"/>
            </a:pPr>
            <a:r>
              <a:rPr lang="en-US" sz="1600" dirty="0"/>
              <a:t>Foliar </a:t>
            </a:r>
            <a:r>
              <a:rPr lang="el-GR" sz="1600" dirty="0"/>
              <a:t>δ</a:t>
            </a:r>
            <a:r>
              <a:rPr lang="el-GR" sz="1600" baseline="30000" dirty="0"/>
              <a:t>13</a:t>
            </a:r>
            <a:r>
              <a:rPr lang="en-US" sz="1600" dirty="0"/>
              <a:t>C (water-use efficiency proxy)</a:t>
            </a:r>
          </a:p>
          <a:p>
            <a:endParaRPr lang="en-US" sz="1600" dirty="0"/>
          </a:p>
          <a:p>
            <a:pPr marL="285750" indent="-285750">
              <a:buFont typeface="Arial" panose="020B0604020202020204" pitchFamily="34" charset="0"/>
              <a:buChar char="•"/>
            </a:pPr>
            <a:r>
              <a:rPr lang="en-US" sz="1600" dirty="0"/>
              <a:t>PNUE/</a:t>
            </a:r>
            <a:r>
              <a:rPr lang="en-US" sz="1600" dirty="0" err="1"/>
              <a:t>iWUE</a:t>
            </a:r>
            <a:endParaRPr lang="en-US" sz="1600" dirty="0"/>
          </a:p>
          <a:p>
            <a:endParaRPr lang="en-US" sz="1200" dirty="0"/>
          </a:p>
        </p:txBody>
      </p:sp>
      <p:sp>
        <p:nvSpPr>
          <p:cNvPr id="9" name="TextBox 8">
            <a:extLst>
              <a:ext uri="{FF2B5EF4-FFF2-40B4-BE49-F238E27FC236}">
                <a16:creationId xmlns:a16="http://schemas.microsoft.com/office/drawing/2014/main" id="{4B94AB32-F4E5-A741-87CE-3FBAC5739676}"/>
              </a:ext>
            </a:extLst>
          </p:cNvPr>
          <p:cNvSpPr txBox="1"/>
          <p:nvPr/>
        </p:nvSpPr>
        <p:spPr>
          <a:xfrm>
            <a:off x="6814879" y="2754833"/>
            <a:ext cx="2679192" cy="2308324"/>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dirty="0"/>
              <a:t>Change in basal area</a:t>
            </a:r>
            <a:r>
              <a:rPr lang="en-US" baseline="-25000" dirty="0"/>
              <a:t> </a:t>
            </a:r>
            <a:r>
              <a:rPr lang="en-US" dirty="0"/>
              <a:t>between 2011 and 2019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Relative growth rate using allometrically-scaled whole tree biomass</a:t>
            </a:r>
          </a:p>
        </p:txBody>
      </p:sp>
      <p:sp>
        <p:nvSpPr>
          <p:cNvPr id="3" name="Slide Number Placeholder 2">
            <a:extLst>
              <a:ext uri="{FF2B5EF4-FFF2-40B4-BE49-F238E27FC236}">
                <a16:creationId xmlns:a16="http://schemas.microsoft.com/office/drawing/2014/main" id="{A9A11098-2A21-874C-90F0-437B053D440B}"/>
              </a:ext>
            </a:extLst>
          </p:cNvPr>
          <p:cNvSpPr>
            <a:spLocks noGrp="1"/>
          </p:cNvSpPr>
          <p:nvPr>
            <p:ph type="sldNum" sz="quarter" idx="12"/>
          </p:nvPr>
        </p:nvSpPr>
        <p:spPr/>
        <p:txBody>
          <a:bodyPr/>
          <a:lstStyle/>
          <a:p>
            <a:fld id="{6D5984B1-1FA5-2940-936F-36ADA83D1FB2}" type="slidenum">
              <a:rPr lang="en-US" smtClean="0"/>
              <a:t>9</a:t>
            </a:fld>
            <a:endParaRPr lang="en-US"/>
          </a:p>
        </p:txBody>
      </p:sp>
    </p:spTree>
    <p:extLst>
      <p:ext uri="{BB962C8B-B14F-4D97-AF65-F5344CB8AC3E}">
        <p14:creationId xmlns:p14="http://schemas.microsoft.com/office/powerpoint/2010/main" val="15683720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691</TotalTime>
  <Words>1517</Words>
  <Application>Microsoft Macintosh PowerPoint</Application>
  <PresentationFormat>Widescreen</PresentationFormat>
  <Paragraphs>192</Paragraphs>
  <Slides>28</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Nutrient availability increases leaf nitrogen at the expense of whole plant growth in a closed canopy temperate forest</vt:lpstr>
      <vt:lpstr>PowerPoint Presentation</vt:lpstr>
      <vt:lpstr>Option #1: Maintain photosynthesis with greater water-use efficiency at expense of photosynthetic nitrogen-use efficiency</vt:lpstr>
      <vt:lpstr>Option #2: Invest extra nitrogen toward whole plant growth at expense of leaf nitrogen, or vice versa</vt:lpstr>
      <vt:lpstr>Very few manipulative studies investigate leaf and whole plant responses to changes in soil nutrient availability</vt:lpstr>
      <vt:lpstr>Study Question</vt:lpstr>
      <vt:lpstr>Study system</vt:lpstr>
      <vt:lpstr>Leaf sampling</vt:lpstr>
      <vt:lpstr>Plant measurements</vt:lpstr>
      <vt:lpstr>Soil nitrogen availability increases leaf nitrogen</vt:lpstr>
      <vt:lpstr>Soil nitrogen availability increases leaf nitrogen</vt:lpstr>
      <vt:lpstr>Soil nitrogen availability increases photosynthetic capacity</vt:lpstr>
      <vt:lpstr>Soil nitrogen availability increases photosynthetic capacity</vt:lpstr>
      <vt:lpstr>Soil nitrogen availability increases photosynthetic nitrogen-use efficiency…</vt:lpstr>
      <vt:lpstr>Soil nitrogen availability increases photosynthetic nitrogen-use efficiency…</vt:lpstr>
      <vt:lpstr>… but does not influence water-use efficiency</vt:lpstr>
      <vt:lpstr>… but does not influence water-use efficiency</vt:lpstr>
      <vt:lpstr>Soil nitrogen availability does not influence woody tissue production…</vt:lpstr>
      <vt:lpstr>Soil nitrogen availability does not influence woody tissue production…</vt:lpstr>
      <vt:lpstr>… or relative growth rate</vt:lpstr>
      <vt:lpstr>… or relative growth rate</vt:lpstr>
      <vt:lpstr>Revisiting Option 1</vt:lpstr>
      <vt:lpstr>Revisiting Option 1</vt:lpstr>
      <vt:lpstr>Revisiting Option 2</vt:lpstr>
      <vt:lpstr>Revisiting Option 2</vt:lpstr>
      <vt:lpstr>Discussion</vt:lpstr>
      <vt:lpstr>Acknowledgements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Nutrient availability increases whole plant growth, but not leaf photosynthesis, in a closed canopy temperate forest</dc:title>
  <dc:creator>Perkowski, Evan A</dc:creator>
  <cp:lastModifiedBy>Perkowski, Evan A</cp:lastModifiedBy>
  <cp:revision>31</cp:revision>
  <dcterms:created xsi:type="dcterms:W3CDTF">2021-07-07T16:19:51Z</dcterms:created>
  <dcterms:modified xsi:type="dcterms:W3CDTF">2021-07-12T20:43:53Z</dcterms:modified>
</cp:coreProperties>
</file>